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9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10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11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713" r:id="rId2"/>
    <p:sldMasterId id="2147483720" r:id="rId3"/>
    <p:sldMasterId id="2147484066" r:id="rId4"/>
    <p:sldMasterId id="2147484152" r:id="rId5"/>
    <p:sldMasterId id="2147484165" r:id="rId6"/>
    <p:sldMasterId id="2147484177" r:id="rId7"/>
    <p:sldMasterId id="2147484887" r:id="rId8"/>
    <p:sldMasterId id="2147484938" r:id="rId9"/>
    <p:sldMasterId id="2147485694" r:id="rId10"/>
    <p:sldMasterId id="2147512659" r:id="rId11"/>
    <p:sldMasterId id="2147512670" r:id="rId12"/>
  </p:sldMasterIdLst>
  <p:notesMasterIdLst>
    <p:notesMasterId r:id="rId30"/>
  </p:notesMasterIdLst>
  <p:sldIdLst>
    <p:sldId id="2133" r:id="rId13"/>
    <p:sldId id="2962" r:id="rId14"/>
    <p:sldId id="2910" r:id="rId15"/>
    <p:sldId id="2913" r:id="rId16"/>
    <p:sldId id="2948" r:id="rId17"/>
    <p:sldId id="2960" r:id="rId18"/>
    <p:sldId id="2925" r:id="rId19"/>
    <p:sldId id="2959" r:id="rId20"/>
    <p:sldId id="2953" r:id="rId21"/>
    <p:sldId id="2963" r:id="rId22"/>
    <p:sldId id="2931" r:id="rId23"/>
    <p:sldId id="2934" r:id="rId24"/>
    <p:sldId id="2964" r:id="rId25"/>
    <p:sldId id="2939" r:id="rId26"/>
    <p:sldId id="2965" r:id="rId27"/>
    <p:sldId id="2966" r:id="rId28"/>
    <p:sldId id="2958" r:id="rId29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red Baete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BF9FF"/>
    <a:srgbClr val="000000"/>
    <a:srgbClr val="D6A300"/>
    <a:srgbClr val="C9EE1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5373" autoAdjust="0"/>
  </p:normalViewPr>
  <p:slideViewPr>
    <p:cSldViewPr>
      <p:cViewPr varScale="1">
        <p:scale>
          <a:sx n="114" d="100"/>
          <a:sy n="114" d="100"/>
        </p:scale>
        <p:origin x="96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33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4-07T23:25:07.724"/>
    </inkml:context>
    <inkml:brush xml:id="br0">
      <inkml:brushProperty name="width" value="0.13333" units="cm"/>
      <inkml:brushProperty name="height" value="0.13333" units="cm"/>
      <inkml:brushProperty name="fitToCurve" value="1"/>
    </inkml:brush>
  </inkml:definitions>
  <inkml:trace contextRef="#ctx0" brushRef="#br0">76 3 288 0,'0'0'25'0,"0"0"-25"16,0 0 0-16,0 0 0 0,0 0 153 0,0 0 26 15,0 0 5-15,0 0 0 0,0 0-97 0,0 0-20 0,-9 0-4 16,4 0-1-16,-5 0 8 0,1 0 2 0,4-4 0 0,5 4 0 15,-14 4-8-15,9-4 0 0,-4 0-1 0,9 0 0 16,0 0-21-16,0 0-4 0,0 0-1 0,0 0 0 16,0 0-48-16,-10 0-9 0,10 0-3 0,0 0 0 31,0 0-131-31,0 0-26 0</inkml:trace>
  <inkml:trace contextRef="#ctx0" brushRef="#br0" timeOffset="648.4508">1268 1534 460 0,'0'0'41'0,"0"0"-33"16,0 0-8-16,0 0 0 0,0 0 280 0,0 0 53 15,0 0 11-15,0 0 3 16,0 0-327-16,0 0-64 0,0 0-14 0,0 0-641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4-07T23:25:07.724"/>
    </inkml:context>
    <inkml:brush xml:id="br0">
      <inkml:brushProperty name="width" value="0.13333" units="cm"/>
      <inkml:brushProperty name="height" value="0.13333" units="cm"/>
      <inkml:brushProperty name="fitToCurve" value="1"/>
    </inkml:brush>
  </inkml:definitions>
  <inkml:traceGroup>
    <inkml:annotationXML>
      <emma:emma xmlns:emma="http://www.w3.org/2003/04/emma" version="1.0">
        <emma:interpretation id="{43F38C39-0BB8-4EC5-BE35-4704B3FA1FDF}" emma:medium="tactile" emma:mode="ink">
          <msink:context xmlns:msink="http://schemas.microsoft.com/ink/2010/main" type="writingRegion" rotatedBoundingBox="24230,-3062 25513,-3062 25513,-1512 24230,-1512"/>
        </emma:interpretation>
      </emma:emma>
    </inkml:annotationXML>
    <inkml:traceGroup>
      <inkml:annotationXML>
        <emma:emma xmlns:emma="http://www.w3.org/2003/04/emma" version="1.0">
          <emma:interpretation id="{FD6113A0-0265-4A6E-9B54-602AE2B63696}" emma:medium="tactile" emma:mode="ink">
            <msink:context xmlns:msink="http://schemas.microsoft.com/ink/2010/main" type="paragraph" rotatedBoundingBox="24230,-3062 25513,-3062 25513,-1512 24230,-15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CFFC08B-9FEA-4967-934F-2471455AEF47}" emma:medium="tactile" emma:mode="ink">
              <msink:context xmlns:msink="http://schemas.microsoft.com/ink/2010/main" type="line" rotatedBoundingBox="24230,-3062 25513,-3062 25513,-1512 24230,-1512"/>
            </emma:interpretation>
          </emma:emma>
        </inkml:annotationXML>
        <inkml:traceGroup>
          <inkml:annotationXML>
            <emma:emma xmlns:emma="http://www.w3.org/2003/04/emma" version="1.0">
              <emma:interpretation id="{9C86C68B-5ABF-4204-A1BC-638C03363860}" emma:medium="tactile" emma:mode="ink">
                <msink:context xmlns:msink="http://schemas.microsoft.com/ink/2010/main" type="inkWord" rotatedBoundingBox="24230,-3062 24306,-3062 24306,-3058 24230,-305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76 3 288 0,'0'0'25'0,"0"0"-25"16,0 0 0-16,0 0 0 0,0 0 153 0,0 0 26 15,0 0 5-15,0 0 0 0,0 0-97 0,0 0-20 0,-9 0-4 16,4 0-1-16,-5 0 8 0,1 0 2 0,4-4 0 0,5 4 0 15,-14 4-8-15,9-4 0 0,-4 0-1 0,9 0 0 16,0 0-21-16,0 0-4 0,0 0-1 0,0 0 0 16,0 0-48-16,-10 0-9 0,10 0-3 0,0 0 0 31,0 0-131-31,0 0-26 0</inkml:trace>
        </inkml:traceGroup>
        <inkml:traceGroup>
          <inkml:annotationXML>
            <emma:emma xmlns:emma="http://www.w3.org/2003/04/emma" version="1.0">
              <emma:interpretation id="{8F1051C2-BE08-4CD9-AEF5-30263A44E4B4}" emma:medium="tactile" emma:mode="ink">
                <msink:context xmlns:msink="http://schemas.microsoft.com/ink/2010/main" type="inkWord" rotatedBoundingBox="25498,-1527 25513,-1527 25513,-1512 25498,-1512"/>
              </emma:interpretation>
              <emma:one-of disjunction-type="recognition" id="oneOf1"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v</emma:literal>
                </emma:interpretation>
                <emma:interpretation id="interp3" emma:lang="" emma:confidence="0">
                  <emma:literal>}</emma:literal>
                </emma:interpretation>
                <emma:interpretation id="interp4" emma:lang="" emma:confidence="0">
                  <emma:literal>w</emma:literal>
                </emma:interpretation>
                <emma:interpretation id="interp5" emma:lang="" emma:confidence="0">
                  <emma:literal>3</emma:literal>
                </emma:interpretation>
              </emma:one-of>
            </emma:emma>
          </inkml:annotationXML>
          <inkml:trace contextRef="#ctx0" brushRef="#br0" timeOffset="648.4508">1268 1534 460 0,'0'0'41'0,"0"0"-33"16,0 0-8-16,0 0 0 0,0 0 280 0,0 0 53 15,0 0 11-15,0 0 3 16,0 0-327-16,0 0-64 0,0 0-14 0,0 0-641 0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4-07T23:25:07.724"/>
    </inkml:context>
    <inkml:brush xml:id="br0">
      <inkml:brushProperty name="width" value="0.13333" units="cm"/>
      <inkml:brushProperty name="height" value="0.13333" units="cm"/>
      <inkml:brushProperty name="fitToCurve" value="1"/>
    </inkml:brush>
  </inkml:definitions>
  <inkml:trace contextRef="#ctx0" brushRef="#br0">76 3 288 0,'0'0'25'0,"0"0"-25"16,0 0 0-16,0 0 0 0,0 0 153 0,0 0 26 15,0 0 5-15,0 0 0 0,0 0-97 0,0 0-20 0,-9 0-4 16,4 0-1-16,-5 0 8 0,1 0 2 0,4-4 0 0,5 4 0 15,-14 4-8-15,9-4 0 0,-4 0-1 0,9 0 0 16,0 0-21-16,0 0-4 0,0 0-1 0,0 0 0 16,0 0-48-16,-10 0-9 0,10 0-3 0,0 0 0 31,0 0-131-31,0 0-26 0</inkml:trace>
  <inkml:trace contextRef="#ctx0" brushRef="#br0" timeOffset="648.4508">1268 1534 460 0,'0'0'41'0,"0"0"-33"16,0 0-8-16,0 0 0 0,0 0 280 0,0 0 53 15,0 0 11-15,0 0 3 16,0 0-327-16,0 0-64 0,0 0-14 0,0 0-641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4-07T23:25:07.724"/>
    </inkml:context>
    <inkml:brush xml:id="br0">
      <inkml:brushProperty name="width" value="0.13333" units="cm"/>
      <inkml:brushProperty name="height" value="0.13333" units="cm"/>
      <inkml:brushProperty name="fitToCurve" value="1"/>
    </inkml:brush>
  </inkml:definitions>
  <inkml:trace contextRef="#ctx0" brushRef="#br0">76 3 288 0,'0'0'25'0,"0"0"-25"16,0 0 0-16,0 0 0 0,0 0 153 0,0 0 26 15,0 0 5-15,0 0 0 0,0 0-97 0,0 0-20 0,-9 0-4 16,4 0-1-16,-5 0 8 0,1 0 2 0,4-4 0 0,5 4 0 15,-14 4-8-15,9-4 0 0,-4 0-1 0,9 0 0 16,0 0-21-16,0 0-4 0,0 0-1 0,0 0 0 16,0 0-48-16,-10 0-9 0,10 0-3 0,0 0 0 31,0 0-131-31,0 0-26 0</inkml:trace>
  <inkml:trace contextRef="#ctx0" brushRef="#br0" timeOffset="648.4508">1268 1534 460 0,'0'0'41'0,"0"0"-33"16,0 0-8-16,0 0 0 0,0 0 280 0,0 0 53 15,0 0 11-15,0 0 3 16,0 0-327-16,0 0-64 0,0 0-14 0,0 0-641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4-07T23:25:07.724"/>
    </inkml:context>
    <inkml:brush xml:id="br0">
      <inkml:brushProperty name="width" value="0.13333" units="cm"/>
      <inkml:brushProperty name="height" value="0.13333" units="cm"/>
      <inkml:brushProperty name="fitToCurve" value="1"/>
    </inkml:brush>
  </inkml:definitions>
  <inkml:trace contextRef="#ctx0" brushRef="#br0">76 3 288 0,'0'0'25'0,"0"0"-25"16,0 0 0-16,0 0 0 0,0 0 153 0,0 0 26 15,0 0 5-15,0 0 0 0,0 0-97 0,0 0-20 0,-9 0-4 16,4 0-1-16,-5 0 8 0,1 0 2 0,4-4 0 0,5 4 0 15,-14 4-8-15,9-4 0 0,-4 0-1 0,9 0 0 16,0 0-21-16,0 0-4 0,0 0-1 0,0 0 0 16,0 0-48-16,-10 0-9 0,10 0-3 0,0 0 0 31,0 0-131-31,0 0-26 0</inkml:trace>
  <inkml:trace contextRef="#ctx0" brushRef="#br0" timeOffset="648.4508">1268 1534 460 0,'0'0'41'0,"0"0"-33"16,0 0-8-16,0 0 0 0,0 0 280 0,0 0 53 15,0 0 11-15,0 0 3 16,0 0-327-16,0 0-64 0,0 0-14 0,0 0-641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03F28D9-5B04-459B-8CBC-B5FCF08F19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F28D9-5B04-459B-8CBC-B5FCF08F19D5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620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63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93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81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/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754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066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83790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F3CCEE8-E97B-4CF2-ACDE-9694733FC4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4908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C9865-BC5F-4901-86A4-0A8A8F84B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772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1603A-D978-4B4D-B067-65B3CA7A21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05033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66EAE-9C85-40CF-9149-7C929B46A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42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6445-E50A-42A4-88A3-AC4E315551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54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fld id="{31C32D0C-FCD0-41E1-99BE-4B815B519F03}" type="datetimeFigureOut">
              <a:rPr lang="en-US"/>
              <a:pPr>
                <a:defRPr/>
              </a:pPr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BEF51C2-F53B-453F-9FC9-3423853870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3842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4DCC6-94AB-4732-8B1D-7C68D32F57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061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D0173-359E-4410-A0AC-68BA07ECCC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4655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23AD2-0A5B-4B73-B37D-FBFBADB82A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1812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6422-FF16-417F-9D1C-40C7130EB7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4049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2E260-3633-450A-9CC0-892EA3A5DE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243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499C4-3FA4-4FBB-82AA-2EBB45D5F4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2183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32A1E-274D-4D32-885E-7F567BB8C9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83248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3DB2C-E67C-4878-89EE-23BE3C25B7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8102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9877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450"/>
            <a:ext cx="7772400" cy="85725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85800" y="1069042"/>
            <a:ext cx="7772400" cy="35029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4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5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6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CD02BC96-BAC1-4DB9-8F60-CB513EEA37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78634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6458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5850"/>
            <a:ext cx="3810000" cy="348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5850"/>
            <a:ext cx="3810000" cy="348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400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079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7376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420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349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0259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17597" y="44336"/>
            <a:ext cx="7509934" cy="615553"/>
          </a:xfrm>
          <a:prstGeom prst="rect">
            <a:avLst/>
          </a:prstGeom>
        </p:spPr>
        <p:txBody>
          <a:bodyPr lIns="0" tIns="0" rIns="0" bIns="0" rtlCol="0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54000" y="4887913"/>
            <a:ext cx="8636000" cy="179387"/>
          </a:xfrm>
        </p:spPr>
        <p:txBody>
          <a:bodyPr lIns="0" tIns="0" rIns="0" bIns="0" rtlCol="0" anchor="ctr">
            <a:spAutoFit/>
          </a:bodyPr>
          <a:lstStyle>
            <a:lvl1pPr algn="ctr">
              <a:lnSpc>
                <a:spcPts val="1400"/>
              </a:lnSpc>
              <a:defRPr lang="en-US" sz="1400" b="1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75597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485900"/>
            <a:ext cx="7772400" cy="30861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28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17597" y="44336"/>
            <a:ext cx="7509934" cy="615553"/>
          </a:xfrm>
          <a:prstGeom prst="rect">
            <a:avLst/>
          </a:prstGeom>
        </p:spPr>
        <p:txBody>
          <a:bodyPr lIns="0" tIns="0" rIns="0" bIns="0" rtlCol="0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54000" y="4887913"/>
            <a:ext cx="8636000" cy="179387"/>
          </a:xfrm>
        </p:spPr>
        <p:txBody>
          <a:bodyPr lIns="0" tIns="0" rIns="0" bIns="0" rtlCol="0" anchor="ctr">
            <a:spAutoFit/>
          </a:bodyPr>
          <a:lstStyle>
            <a:lvl1pPr algn="ctr">
              <a:lnSpc>
                <a:spcPts val="1400"/>
              </a:lnSpc>
              <a:defRPr lang="en-US" sz="1400" b="1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0226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875"/>
            <a:ext cx="8229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endParaRPr lang="en-US" altLang="en-US" sz="4400" smtClean="0">
              <a:solidFill>
                <a:srgbClr val="C0504D"/>
              </a:solidFill>
              <a:ea typeface="ＭＳ Ｐゴシック" pitchFamily="34" charset="-128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857250"/>
            <a:ext cx="82296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  <a:defRPr/>
            </a:pPr>
            <a:endParaRPr lang="en-US" altLang="en-US" sz="3000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01462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313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9038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73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9181"/>
            <a:ext cx="3810000" cy="35028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9181"/>
            <a:ext cx="3810000" cy="35028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2064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734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814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7178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02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613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10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469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71450"/>
            <a:ext cx="1943100" cy="4400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71450"/>
            <a:ext cx="567690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091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126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fld id="{EA3BE4A5-C30E-43BA-B48C-CE139E9FC67D}" type="datetimeFigureOut">
              <a:rPr lang="en-US"/>
              <a:pPr>
                <a:defRPr/>
              </a:pPr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7C77760-B2CB-4075-8484-E488C0ABF1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8550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1412C0A-3D5B-41A6-A7B5-2A9D305ED4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9743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875"/>
            <a:ext cx="8229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endParaRPr lang="en-US" altLang="en-US" sz="4400" smtClean="0">
              <a:solidFill>
                <a:srgbClr val="C0504D"/>
              </a:solidFill>
              <a:ea typeface="ＭＳ Ｐゴシック" pitchFamily="34" charset="-128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857250"/>
            <a:ext cx="82296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  <a:defRPr/>
            </a:pPr>
            <a:endParaRPr lang="en-US" altLang="en-US" sz="3000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91993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592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24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450"/>
            <a:ext cx="7772400" cy="85725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85800" y="1069042"/>
            <a:ext cx="7772400" cy="35029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4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5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187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877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5850"/>
            <a:ext cx="3810000" cy="348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5850"/>
            <a:ext cx="3810000" cy="348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4486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37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546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066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213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804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17597" y="44336"/>
            <a:ext cx="7509934" cy="615553"/>
          </a:xfrm>
          <a:prstGeom prst="rect">
            <a:avLst/>
          </a:prstGeom>
        </p:spPr>
        <p:txBody>
          <a:bodyPr lIns="0" tIns="0" rIns="0" bIns="0" rtlCol="0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54000" y="4887913"/>
            <a:ext cx="8636000" cy="179387"/>
          </a:xfrm>
        </p:spPr>
        <p:txBody>
          <a:bodyPr lIns="0" tIns="0" rIns="0" bIns="0" rtlCol="0" anchor="ctr">
            <a:spAutoFit/>
          </a:bodyPr>
          <a:lstStyle>
            <a:lvl1pPr algn="ctr">
              <a:lnSpc>
                <a:spcPts val="1400"/>
              </a:lnSpc>
              <a:defRPr lang="en-US" sz="1400" b="1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4666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485900"/>
            <a:ext cx="7772400" cy="30861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478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17597" y="44336"/>
            <a:ext cx="7509934" cy="615553"/>
          </a:xfrm>
          <a:prstGeom prst="rect">
            <a:avLst/>
          </a:prstGeom>
        </p:spPr>
        <p:txBody>
          <a:bodyPr lIns="0" tIns="0" rIns="0" bIns="0" rtlCol="0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54000" y="4887913"/>
            <a:ext cx="8636000" cy="179387"/>
          </a:xfrm>
        </p:spPr>
        <p:txBody>
          <a:bodyPr lIns="0" tIns="0" rIns="0" bIns="0" rtlCol="0" anchor="ctr">
            <a:spAutoFit/>
          </a:bodyPr>
          <a:lstStyle>
            <a:lvl1pPr algn="ctr">
              <a:lnSpc>
                <a:spcPts val="1400"/>
              </a:lnSpc>
              <a:defRPr lang="en-US" sz="1400" b="1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64397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434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374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0504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9682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fld id="{4CB00AB7-516B-4810-9557-4529C446DABC}" type="datetimeFigureOut">
              <a:rPr lang="en-US"/>
              <a:pPr>
                <a:defRPr/>
              </a:pPr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DDE0712-26F3-4791-BA08-04C52BA44D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3665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defTabSz="457200" eaLnBrk="1" hangingPunct="1">
              <a:defRPr>
                <a:solidFill>
                  <a:prstClr val="black"/>
                </a:solidFill>
                <a:latin typeface="Arial" pitchFamily="34" charset="0"/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457200" eaLnBrk="1" hangingPunct="1">
              <a:defRPr>
                <a:solidFill>
                  <a:srgbClr val="000000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BBD65F6-BBED-4F04-98A6-F48A85032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2782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457200" y="15875"/>
            <a:ext cx="8229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endParaRPr lang="en-US" altLang="en-US" sz="4400" smtClean="0">
              <a:solidFill>
                <a:srgbClr val="C0504D"/>
              </a:solidFill>
              <a:ea typeface="ＭＳ Ｐゴシック" pitchFamily="34" charset="-128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457200" y="857250"/>
            <a:ext cx="82296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  <a:defRPr/>
            </a:pPr>
            <a:endParaRPr lang="en-US" altLang="en-US" sz="3000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09052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12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993" y="946404"/>
            <a:ext cx="8225636" cy="3771900"/>
          </a:xfrm>
        </p:spPr>
        <p:txBody>
          <a:bodyPr/>
          <a:lstStyle>
            <a:lvl1pPr marL="0" indent="0">
              <a:defRPr>
                <a:solidFill>
                  <a:srgbClr val="1C3B61"/>
                </a:solidFill>
              </a:defRPr>
            </a:lvl1pPr>
            <a:lvl2pPr marL="88104" indent="-88104">
              <a:spcBef>
                <a:spcPts val="738"/>
              </a:spcBef>
              <a:buClrTx/>
              <a:buSzPct val="100000"/>
              <a:defRPr sz="1200" i="1" baseline="0">
                <a:solidFill>
                  <a:srgbClr val="1C3B6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270BC51-205C-4466-94F0-3121FA2B80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0832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5"/>
          </p:nvPr>
        </p:nvSpPr>
        <p:spPr>
          <a:xfrm>
            <a:off x="485776" y="870347"/>
            <a:ext cx="8061722" cy="3899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8FB64E6-7981-442A-B286-05E7857C65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3611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8787" y="946404"/>
            <a:ext cx="8226426" cy="3634740"/>
          </a:xfrm>
        </p:spPr>
        <p:txBody>
          <a:bodyPr numCol="2" spcCol="457200"/>
          <a:lstStyle>
            <a:lvl1pPr marL="0" indent="0">
              <a:defRPr baseline="0">
                <a:solidFill>
                  <a:srgbClr val="1C3B61"/>
                </a:solidFill>
              </a:defRPr>
            </a:lvl1pPr>
            <a:lvl2pPr marL="86914" indent="-89152">
              <a:spcBef>
                <a:spcPts val="675"/>
              </a:spcBef>
              <a:buFont typeface="Arial"/>
              <a:buChar char="•"/>
              <a:defRPr sz="1350">
                <a:solidFill>
                  <a:srgbClr val="1C3B61"/>
                </a:solidFill>
              </a:defRPr>
            </a:lvl2pPr>
            <a:lvl3pPr marL="209545" indent="-83342">
              <a:buFont typeface="Lucida Grande"/>
              <a:buChar char="-"/>
              <a:defRPr sz="1050" baseline="0">
                <a:solidFill>
                  <a:srgbClr val="1C3B6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F26EA99C-8840-40A8-B48B-00AAE3BBD9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7124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491728" y="921544"/>
            <a:ext cx="3981450" cy="36587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4595814" y="952501"/>
            <a:ext cx="3874294" cy="36278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84ECCE96-D48E-48ED-9C60-366E6F9B42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2646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Imag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8792" y="2785048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8791" y="932264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39538" y="932264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220285" y="932264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3339539" y="2785048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6220286" y="2785048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ftr" sz="quarter" idx="22"/>
          </p:nvPr>
        </p:nvSpPr>
        <p:spPr>
          <a:xfrm>
            <a:off x="5894786" y="4869656"/>
            <a:ext cx="2557463" cy="171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Fred Hutchinson Cancer Research Center </a:t>
            </a:r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fld id="{B7ABE403-7FBF-40BB-8304-3A560DA9A5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0223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141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Imag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734333" y="932265"/>
            <a:ext cx="3950880" cy="2524385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8790" y="3612943"/>
            <a:ext cx="3936611" cy="1042406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rgbClr val="6FB433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8788" y="932265"/>
            <a:ext cx="3950880" cy="2524385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748607" y="3612943"/>
            <a:ext cx="3936611" cy="1042406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rgbClr val="6FB433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D5D49440-AEF0-40C2-8360-32549457B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2443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xfrm>
            <a:off x="5900738" y="4869656"/>
            <a:ext cx="2557463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Fred Hutchinson Cancer Research Center 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65C03C-0A86-4701-870D-F107CF086D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6856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mar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16733" y="1008462"/>
            <a:ext cx="3500828" cy="36314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51752" y="1025519"/>
            <a:ext cx="3515916" cy="3819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27447" y="1468698"/>
            <a:ext cx="3505200" cy="323492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352233" y="1501111"/>
            <a:ext cx="3505200" cy="32349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6"/>
          </p:nvPr>
        </p:nvSpPr>
        <p:spPr>
          <a:xfrm>
            <a:off x="5900738" y="4869656"/>
            <a:ext cx="2557463" cy="171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Fred Hutchinson Cancer Research Center </a:t>
            </a:r>
          </a:p>
        </p:txBody>
      </p:sp>
      <p:sp>
        <p:nvSpPr>
          <p:cNvPr id="11" name="Rectangle 12"/>
          <p:cNvSpPr>
            <a:spLocks noGrp="1" noChangeArrowheads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D35DF1-F9BC-4450-948C-EB5C261607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3490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42900"/>
            <a:ext cx="7467600" cy="708422"/>
          </a:xfrm>
        </p:spPr>
        <p:txBody>
          <a:bodyPr>
            <a:normAutofit/>
          </a:bodyPr>
          <a:lstStyle>
            <a:lvl1pPr algn="ctr">
              <a:defRPr sz="1875" cap="all">
                <a:solidFill>
                  <a:srgbClr val="0E99C0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9288938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993" y="946404"/>
            <a:ext cx="6858000" cy="3771900"/>
          </a:xfrm>
        </p:spPr>
        <p:txBody>
          <a:bodyPr/>
          <a:lstStyle>
            <a:lvl1pPr marL="0" indent="0">
              <a:defRPr>
                <a:solidFill>
                  <a:srgbClr val="1C3B61"/>
                </a:solidFill>
              </a:defRPr>
            </a:lvl1pPr>
            <a:lvl2pPr marL="88106" indent="-88106">
              <a:spcBef>
                <a:spcPts val="738"/>
              </a:spcBef>
              <a:buClrTx/>
              <a:buSzPct val="100000"/>
              <a:defRPr sz="1500" i="1" baseline="0">
                <a:solidFill>
                  <a:srgbClr val="1C3B6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DE4E89-AD4B-439E-B4D0-D6F3ADAB33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8173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8789" y="946404"/>
            <a:ext cx="6850507" cy="3634740"/>
          </a:xfrm>
        </p:spPr>
        <p:txBody>
          <a:bodyPr/>
          <a:lstStyle>
            <a:lvl1pPr marL="0" indent="0">
              <a:spcBef>
                <a:spcPts val="450"/>
              </a:spcBef>
              <a:defRPr>
                <a:solidFill>
                  <a:srgbClr val="1C3B61"/>
                </a:solidFill>
              </a:defRPr>
            </a:lvl1pPr>
            <a:lvl2pPr marL="434579" indent="-89154">
              <a:spcBef>
                <a:spcPts val="225"/>
              </a:spcBef>
              <a:spcAft>
                <a:spcPts val="0"/>
              </a:spcAft>
              <a:buFont typeface="Arial"/>
              <a:buChar char="•"/>
              <a:defRPr sz="1800" baseline="0">
                <a:solidFill>
                  <a:srgbClr val="1C3B61"/>
                </a:solidFill>
              </a:defRPr>
            </a:lvl2pPr>
            <a:lvl3pPr marL="514350" indent="-83344">
              <a:spcBef>
                <a:spcPts val="225"/>
              </a:spcBef>
              <a:buFont typeface="Lucida Grande"/>
              <a:buChar char="-"/>
              <a:defRPr sz="1350">
                <a:solidFill>
                  <a:srgbClr val="1C3B6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C800C7-19D6-4108-8C2F-36187D1C97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62620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8787" y="946404"/>
            <a:ext cx="8226426" cy="3634740"/>
          </a:xfrm>
        </p:spPr>
        <p:txBody>
          <a:bodyPr numCol="2" spcCol="457200"/>
          <a:lstStyle>
            <a:lvl1pPr marL="0" indent="0">
              <a:defRPr baseline="0">
                <a:solidFill>
                  <a:srgbClr val="1C3B61"/>
                </a:solidFill>
              </a:defRPr>
            </a:lvl1pPr>
            <a:lvl2pPr marL="86916" indent="-89154">
              <a:spcBef>
                <a:spcPts val="675"/>
              </a:spcBef>
              <a:buFont typeface="Arial"/>
              <a:buChar char="•"/>
              <a:defRPr sz="1350">
                <a:solidFill>
                  <a:srgbClr val="1C3B61"/>
                </a:solidFill>
              </a:defRPr>
            </a:lvl2pPr>
            <a:lvl3pPr marL="209550" indent="-83344">
              <a:buFont typeface="Lucida Grande"/>
              <a:buChar char="-"/>
              <a:defRPr sz="1350" baseline="0">
                <a:solidFill>
                  <a:srgbClr val="1C3B6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6CFF45-5432-43C7-A8CD-9BB69B2DA5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1205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70414" y="946404"/>
            <a:ext cx="4114801" cy="3634740"/>
          </a:xfrm>
        </p:spPr>
        <p:txBody>
          <a:bodyPr spcCol="0"/>
          <a:lstStyle>
            <a:lvl1pPr marL="0" indent="0">
              <a:lnSpc>
                <a:spcPts val="1500"/>
              </a:lnSpc>
              <a:defRPr sz="1350" baseline="0">
                <a:solidFill>
                  <a:srgbClr val="1C3B61"/>
                </a:solidFill>
              </a:defRPr>
            </a:lvl1pPr>
            <a:lvl2pPr marL="86916" indent="-89154">
              <a:spcBef>
                <a:spcPts val="675"/>
              </a:spcBef>
              <a:buSzPct val="100000"/>
              <a:buFont typeface="Lucida Grande"/>
              <a:buChar char="-"/>
              <a:defRPr sz="1050">
                <a:solidFill>
                  <a:srgbClr val="1C3B61"/>
                </a:solidFill>
              </a:defRPr>
            </a:lvl2pPr>
            <a:lvl3pPr marL="166688" indent="-166688">
              <a:buFont typeface="Lucida Grande"/>
              <a:buChar char="-"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8791" y="932262"/>
            <a:ext cx="3765362" cy="3664354"/>
          </a:xfrm>
          <a:solidFill>
            <a:schemeClr val="accent6">
              <a:lumMod val="50000"/>
              <a:alpha val="11000"/>
            </a:schemeClr>
          </a:solidFill>
        </p:spPr>
        <p:txBody>
          <a:bodyPr bIns="777240" anchor="ctr"/>
          <a:lstStyle>
            <a:lvl1pPr algn="ctr"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1ED11F-9E97-476B-9FE1-AE78E01183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4803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Imag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C3B6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58789" y="2785046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8791" y="932260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39538" y="932260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220285" y="932260"/>
            <a:ext cx="2464928" cy="1692794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3339536" y="2785046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6220286" y="2785046"/>
            <a:ext cx="2464929" cy="1870300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chemeClr val="bg1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ftr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FA6D3-3835-4C7E-930E-F4E0C7E79F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3580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Imag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734333" y="932263"/>
            <a:ext cx="3950880" cy="2524385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8787" y="3612938"/>
            <a:ext cx="3936611" cy="1042406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rgbClr val="6FB433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58788" y="932263"/>
            <a:ext cx="3950880" cy="2524385"/>
          </a:xfrm>
          <a:solidFill>
            <a:srgbClr val="7F7F7F">
              <a:alpha val="11000"/>
            </a:srgbClr>
          </a:solidFill>
        </p:spPr>
        <p:txBody>
          <a:bodyPr bIns="777240" anchor="ctr"/>
          <a:lstStyle>
            <a:lvl1pPr algn="ctr">
              <a:defRPr sz="9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748604" y="3612938"/>
            <a:ext cx="3936611" cy="1042406"/>
          </a:xfrm>
        </p:spPr>
        <p:txBody>
          <a:bodyPr spcCol="0"/>
          <a:lstStyle>
            <a:lvl1pPr marL="0" indent="0">
              <a:lnSpc>
                <a:spcPts val="1200"/>
              </a:lnSpc>
              <a:defRPr sz="1050" b="1" baseline="0">
                <a:solidFill>
                  <a:srgbClr val="6FB433"/>
                </a:solidFill>
              </a:defRPr>
            </a:lvl1pPr>
            <a:lvl2pPr marL="0" indent="0">
              <a:spcBef>
                <a:spcPts val="675"/>
              </a:spcBef>
              <a:buFont typeface="Arial"/>
              <a:buNone/>
              <a:defRPr sz="1050">
                <a:solidFill>
                  <a:srgbClr val="1C3B61"/>
                </a:solidFill>
              </a:defRPr>
            </a:lvl2pPr>
            <a:lvl3pPr marL="0" indent="0">
              <a:spcBef>
                <a:spcPts val="675"/>
              </a:spcBef>
              <a:buFontTx/>
              <a:buNone/>
              <a:defRPr sz="1050" baseline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EEF96-1C50-48F5-96D1-9CBFE47D13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161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89480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/>
          <a:lstStyle/>
          <a:p>
            <a:fld id="{A33D2513-0839-461D-894B-AAD0A58CFCAC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7AA0D-3D6A-4FC8-8642-4752F7EF9B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296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WHITE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0076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14400" y="1600200"/>
            <a:ext cx="7391400" cy="2971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 marL="1543050" indent="-171450"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720328"/>
            <a:ext cx="7467600" cy="708422"/>
          </a:xfrm>
        </p:spPr>
        <p:txBody>
          <a:bodyPr/>
          <a:lstStyle>
            <a:lvl1pPr>
              <a:defRPr>
                <a:solidFill>
                  <a:srgbClr val="0E99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hptn_ppt_logo_v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2" y="102230"/>
            <a:ext cx="2067953" cy="39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45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87.xml"/><Relationship Id="rId9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512454" r:id="rId1"/>
    <p:sldLayoutId id="2147512580" r:id="rId2"/>
    <p:sldLayoutId id="2147512581" r:id="rId3"/>
    <p:sldLayoutId id="2147512582" r:id="rId4"/>
    <p:sldLayoutId id="2147512455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512481" r:id="rId1"/>
    <p:sldLayoutId id="2147512622" r:id="rId2"/>
    <p:sldLayoutId id="2147512623" r:id="rId3"/>
    <p:sldLayoutId id="2147512624" r:id="rId4"/>
    <p:sldLayoutId id="2147512482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8392" y="105966"/>
            <a:ext cx="8224838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Slide Header</a:t>
            </a: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46547"/>
            <a:ext cx="8229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Large Body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446486" y="714376"/>
            <a:ext cx="8236744" cy="41672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/>
              </a:gs>
              <a:gs pos="50000">
                <a:schemeClr val="accent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9pPr>
          </a:lstStyle>
          <a:p>
            <a:pPr eaLnBrk="1" hangingPunct="1">
              <a:defRPr/>
            </a:pPr>
            <a:endParaRPr lang="en-US" altLang="en-US" sz="1800"/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1052" y="4869656"/>
            <a:ext cx="375047" cy="1714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50">
                <a:latin typeface="Arial" panose="020B0604020202020204" pitchFamily="34" charset="0"/>
              </a:defRPr>
            </a:lvl1pPr>
          </a:lstStyle>
          <a:p>
            <a:fld id="{47BC43BC-D503-41AD-B1B3-99C086165A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148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2660" r:id="rId1"/>
    <p:sldLayoutId id="2147512661" r:id="rId2"/>
    <p:sldLayoutId id="2147512662" r:id="rId3"/>
    <p:sldLayoutId id="2147512663" r:id="rId4"/>
    <p:sldLayoutId id="2147512664" r:id="rId5"/>
    <p:sldLayoutId id="2147512665" r:id="rId6"/>
    <p:sldLayoutId id="2147512666" r:id="rId7"/>
    <p:sldLayoutId id="2147512667" r:id="rId8"/>
    <p:sldLayoutId id="2147512668" r:id="rId9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5pPr>
      <a:lvl6pPr marL="342892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6pPr>
      <a:lvl7pPr marL="685783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7pPr>
      <a:lvl8pPr marL="1028675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8pPr>
      <a:lvl9pPr marL="1371566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9pPr>
    </p:titleStyle>
    <p:bodyStyle>
      <a:lvl1pPr marL="255985" indent="-255985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buClr>
          <a:schemeClr val="bg1"/>
        </a:buClr>
        <a:defRPr sz="21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1pPr>
      <a:lvl2pPr marL="556022" indent="-213122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90000"/>
        <a:buFont typeface="Times New Roman" panose="02020603050405020304" pitchFamily="18" charset="0"/>
        <a:buChar char="–"/>
        <a:defRPr sz="18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2pPr>
      <a:lvl3pPr marL="856060" indent="-17026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90000"/>
        <a:buChar char="•"/>
        <a:defRPr sz="15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3pPr>
      <a:lvl4pPr marL="1198960" indent="-17026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Times New Roman" panose="02020603050405020304" pitchFamily="18" charset="0"/>
        <a:buChar char="–"/>
        <a:defRPr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4pPr>
      <a:lvl5pPr marL="1541860" indent="-17026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5pPr>
      <a:lvl6pPr marL="1885903" indent="-171446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6pPr>
      <a:lvl7pPr marL="2228795" indent="-171446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7pPr>
      <a:lvl8pPr marL="2571686" indent="-171446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8pPr>
      <a:lvl9pPr marL="2914577" indent="-171446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8790" y="105966"/>
            <a:ext cx="8224837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Slide Header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46547"/>
            <a:ext cx="82296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Large Body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94388" y="4869656"/>
            <a:ext cx="2557462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450">
                <a:solidFill>
                  <a:srgbClr val="1C3B61"/>
                </a:solidFill>
                <a:latin typeface="Arial" pitchFamily="34" charset="0"/>
              </a:defRPr>
            </a:lvl1pPr>
          </a:lstStyle>
          <a:p>
            <a:r>
              <a:rPr lang="en-US" altLang="en-US"/>
              <a:t>© Fred Hutchinson Cancer Research Center 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1050" y="4869656"/>
            <a:ext cx="37465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450">
                <a:solidFill>
                  <a:srgbClr val="1C3B61"/>
                </a:solidFill>
                <a:latin typeface="Arial" pitchFamily="34" charset="0"/>
              </a:defRPr>
            </a:lvl1pPr>
          </a:lstStyle>
          <a:p>
            <a:fld id="{08AE1807-8F76-41DF-9C65-458007CBBCD4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7175" name="Picture 8" descr="FredHutch_tm_h_no_tag_4c_rbg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841081"/>
            <a:ext cx="9826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9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2671" r:id="rId1"/>
    <p:sldLayoutId id="2147512672" r:id="rId2"/>
    <p:sldLayoutId id="2147512673" r:id="rId3"/>
    <p:sldLayoutId id="2147512674" r:id="rId4"/>
    <p:sldLayoutId id="2147512675" r:id="rId5"/>
    <p:sldLayoutId id="2147512676" r:id="rId6"/>
    <p:sldLayoutId id="2147512677" r:id="rId7"/>
    <p:sldLayoutId id="2147512679" r:id="rId8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C3B61"/>
          </a:solidFill>
          <a:latin typeface="Arial" pitchFamily="34" charset="0"/>
          <a:ea typeface="ヒラギノ角ゴ Pro W3" charset="0"/>
          <a:cs typeface="ヒラギノ角ゴ Pro W3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</a:defRPr>
      </a:lvl9pPr>
    </p:titleStyle>
    <p:bodyStyle>
      <a:lvl1pPr marL="257175" indent="-257175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buClr>
          <a:schemeClr val="bg1"/>
        </a:buClr>
        <a:defRPr sz="21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90000"/>
        <a:buFont typeface="Times New Roman" pitchFamily="18" charset="0"/>
        <a:buChar char="–"/>
        <a:defRPr sz="18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90000"/>
        <a:buChar char="•"/>
        <a:defRPr sz="1500"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Times New Roman" pitchFamily="18" charset="0"/>
        <a:buChar char="–"/>
        <a:defRPr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>
          <a:solidFill>
            <a:srgbClr val="1C3B61"/>
          </a:solidFill>
          <a:latin typeface="+mn-lt"/>
          <a:ea typeface="ヒラギノ角ゴ Pro W3" charset="0"/>
          <a:cs typeface="ヒラギノ角ゴ Pro W3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bg1"/>
        </a:buClr>
        <a:buSzPct val="70000"/>
        <a:buChar char="•"/>
        <a:defRPr sz="15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512456" r:id="rId1"/>
    <p:sldLayoutId id="2147512457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2052" name="Picture 6" descr="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4332288"/>
            <a:ext cx="1749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512458" r:id="rId1"/>
    <p:sldLayoutId id="2147512459" r:id="rId2"/>
    <p:sldLayoutId id="2147512460" r:id="rId3"/>
    <p:sldLayoutId id="2147512461" r:id="rId4"/>
    <p:sldLayoutId id="2147512462" r:id="rId5"/>
    <p:sldLayoutId id="2147512463" r:id="rId6"/>
    <p:sldLayoutId id="2147512464" r:id="rId7"/>
    <p:sldLayoutId id="2147512583" r:id="rId8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MS PGothic" pitchFamily="34" charset="-128"/>
          <a:cs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MS PGothic" pitchFamily="34" charset="-128"/>
          <a:cs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MS PGothic" pitchFamily="34" charset="-128"/>
          <a:cs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MS PGothic" pitchFamily="34" charset="-128"/>
          <a:cs typeface="Garamond" pitchFamily="18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ＭＳ Ｐゴシック" pitchFamily="-107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ＭＳ Ｐゴシック" pitchFamily="-107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ＭＳ Ｐゴシック" pitchFamily="-107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1F497D"/>
          </a:solidFill>
          <a:latin typeface="Garamond" pitchFamily="-107" charset="0"/>
          <a:ea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1F497D"/>
          </a:solidFill>
          <a:latin typeface="Garamond"/>
          <a:ea typeface="MS PGothic" pitchFamily="34" charset="-128"/>
          <a:cs typeface="Garamon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7EEEDB8-C2C6-4EF5-B11D-A7CC3146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2465" r:id="rId1"/>
    <p:sldLayoutId id="2147512466" r:id="rId2"/>
    <p:sldLayoutId id="2147512467" r:id="rId3"/>
    <p:sldLayoutId id="2147512468" r:id="rId4"/>
    <p:sldLayoutId id="2147512469" r:id="rId5"/>
    <p:sldLayoutId id="2147512470" r:id="rId6"/>
    <p:sldLayoutId id="2147512471" r:id="rId7"/>
    <p:sldLayoutId id="2147512472" r:id="rId8"/>
    <p:sldLayoutId id="2147512473" r:id="rId9"/>
    <p:sldLayoutId id="2147512474" r:id="rId10"/>
    <p:sldLayoutId id="2147512475" r:id="rId11"/>
    <p:sldLayoutId id="214751247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145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8388"/>
            <a:ext cx="7772400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rgbClr val="000000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rgbClr val="000000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162800" y="4808538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231499B3-716F-408D-A9A9-80CD913793C5}" type="slidenum">
              <a:rPr lang="en-US" altLang="en-US" b="1" smtClean="0">
                <a:solidFill>
                  <a:srgbClr val="000000"/>
                </a:solidFill>
              </a:rPr>
              <a:pPr algn="r" eaLnBrk="1" hangingPunct="1">
                <a:defRPr/>
              </a:pPr>
              <a:t>‹#›</a:t>
            </a:fld>
            <a:endParaRPr lang="en-US" altLang="en-US" b="1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2584" r:id="rId1"/>
    <p:sldLayoutId id="2147512585" r:id="rId2"/>
    <p:sldLayoutId id="2147512586" r:id="rId3"/>
    <p:sldLayoutId id="2147512587" r:id="rId4"/>
    <p:sldLayoutId id="2147512588" r:id="rId5"/>
    <p:sldLayoutId id="2147512589" r:id="rId6"/>
    <p:sldLayoutId id="2147512590" r:id="rId7"/>
    <p:sldLayoutId id="2147512591" r:id="rId8"/>
    <p:sldLayoutId id="2147512592" r:id="rId9"/>
    <p:sldLayoutId id="2147512593" r:id="rId10"/>
    <p:sldLayoutId id="2147512594" r:id="rId11"/>
    <p:sldLayoutId id="214751259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+mj-lt"/>
          <a:ea typeface="MS PGothic" pitchFamily="34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145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8388"/>
            <a:ext cx="7772400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162800" y="4808538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D0D4AAE5-CD02-4063-8B31-5F1AE06DFB80}" type="slidenum">
              <a:rPr lang="en-US" altLang="en-US" b="1" smtClean="0">
                <a:solidFill>
                  <a:srgbClr val="000000"/>
                </a:solidFill>
              </a:rPr>
              <a:pPr algn="r" eaLnBrk="1" hangingPunct="1">
                <a:defRPr/>
              </a:pPr>
              <a:t>‹#›</a:t>
            </a:fld>
            <a:endParaRPr lang="en-US" altLang="en-US" b="1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2596" r:id="rId1"/>
    <p:sldLayoutId id="2147512597" r:id="rId2"/>
    <p:sldLayoutId id="2147512598" r:id="rId3"/>
    <p:sldLayoutId id="2147512599" r:id="rId4"/>
    <p:sldLayoutId id="2147512600" r:id="rId5"/>
    <p:sldLayoutId id="2147512601" r:id="rId6"/>
    <p:sldLayoutId id="2147512602" r:id="rId7"/>
    <p:sldLayoutId id="2147512603" r:id="rId8"/>
    <p:sldLayoutId id="2147512604" r:id="rId9"/>
    <p:sldLayoutId id="2147512605" r:id="rId10"/>
    <p:sldLayoutId id="214751260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ＭＳ Ｐゴシック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ＭＳ Ｐゴシック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ＭＳ Ｐゴシック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512477" r:id="rId1"/>
    <p:sldLayoutId id="2147512607" r:id="rId2"/>
    <p:sldLayoutId id="2147512608" r:id="rId3"/>
    <p:sldLayoutId id="2147512609" r:id="rId4"/>
    <p:sldLayoutId id="2147512478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145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8388"/>
            <a:ext cx="7772400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rgbClr val="000000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solidFill>
                  <a:srgbClr val="000000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162800" y="4808538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C123E3B8-48E8-4DEB-A71F-7A4FBE9AAE34}" type="slidenum">
              <a:rPr lang="en-US" altLang="en-US" b="1" smtClean="0">
                <a:solidFill>
                  <a:srgbClr val="000000"/>
                </a:solidFill>
              </a:rPr>
              <a:pPr algn="r" eaLnBrk="1" hangingPunct="1">
                <a:defRPr/>
              </a:pPr>
              <a:t>‹#›</a:t>
            </a:fld>
            <a:endParaRPr lang="en-US" altLang="en-US" b="1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2610" r:id="rId1"/>
    <p:sldLayoutId id="2147512611" r:id="rId2"/>
    <p:sldLayoutId id="2147512612" r:id="rId3"/>
    <p:sldLayoutId id="2147512613" r:id="rId4"/>
    <p:sldLayoutId id="2147512614" r:id="rId5"/>
    <p:sldLayoutId id="2147512615" r:id="rId6"/>
    <p:sldLayoutId id="2147512616" r:id="rId7"/>
    <p:sldLayoutId id="2147512617" r:id="rId8"/>
    <p:sldLayoutId id="2147512618" r:id="rId9"/>
    <p:sldLayoutId id="2147512619" r:id="rId10"/>
    <p:sldLayoutId id="2147512620" r:id="rId11"/>
    <p:sldLayoutId id="214751262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+mj-lt"/>
          <a:ea typeface="MS PGothic" pitchFamily="34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  <a:ea typeface="MS PGothic" pitchFamily="34" charset="-128"/>
          <a:cs typeface="ＭＳ Ｐゴシック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F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512479" r:id="rId1"/>
    <p:sldLayoutId id="2147512480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26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11" Type="http://schemas.openxmlformats.org/officeDocument/2006/relationships/image" Target="../media/image27.jpeg"/><Relationship Id="rId5" Type="http://schemas.openxmlformats.org/officeDocument/2006/relationships/image" Target="../media/image7.jpeg"/><Relationship Id="rId10" Type="http://schemas.openxmlformats.org/officeDocument/2006/relationships/image" Target="../media/image15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11" Type="http://schemas.openxmlformats.org/officeDocument/2006/relationships/image" Target="../media/image28.jpeg"/><Relationship Id="rId5" Type="http://schemas.openxmlformats.org/officeDocument/2006/relationships/image" Target="../media/image7.jpeg"/><Relationship Id="rId10" Type="http://schemas.openxmlformats.org/officeDocument/2006/relationships/image" Target="../media/image26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29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0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8.jpe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8.jpe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emf"/><Relationship Id="rId9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" y="-200407"/>
            <a:ext cx="8763000" cy="1103313"/>
          </a:xfrm>
        </p:spPr>
        <p:txBody>
          <a:bodyPr/>
          <a:lstStyle/>
          <a:p>
            <a:r>
              <a:rPr lang="en-US" altLang="en-US" sz="2600" b="1" dirty="0" smtClean="0"/>
              <a:t/>
            </a:r>
            <a:br>
              <a:rPr lang="en-US" altLang="en-US" sz="2600" b="1" dirty="0" smtClean="0"/>
            </a:br>
            <a:r>
              <a:rPr lang="en-US" altLang="en-US" dirty="0" smtClean="0"/>
              <a:t> </a:t>
            </a:r>
            <a:r>
              <a:rPr lang="en-US" altLang="en-US" sz="4800" dirty="0" smtClean="0"/>
              <a:t/>
            </a:r>
            <a:br>
              <a:rPr lang="en-US" altLang="en-US" sz="4800" dirty="0" smtClean="0"/>
            </a:br>
            <a:endParaRPr lang="en-US" altLang="en-US" sz="3800" dirty="0" smtClean="0">
              <a:solidFill>
                <a:schemeClr val="accent2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" y="2106612"/>
            <a:ext cx="8763000" cy="1200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dirty="0" smtClean="0"/>
              <a:t>Jared Baeten MD PhD</a:t>
            </a:r>
          </a:p>
          <a:p>
            <a:pPr>
              <a:spcBef>
                <a:spcPts val="0"/>
              </a:spcBef>
            </a:pPr>
            <a:r>
              <a:rPr lang="en-US" sz="1000" dirty="0"/>
              <a:t>Vice </a:t>
            </a:r>
            <a:r>
              <a:rPr lang="en-US" sz="1000" dirty="0" smtClean="0"/>
              <a:t>Dean, School of Public Health</a:t>
            </a:r>
            <a:r>
              <a:rPr lang="en-US" sz="1000" dirty="0"/>
              <a:t/>
            </a:r>
            <a:br>
              <a:rPr lang="en-US" sz="1000" dirty="0"/>
            </a:br>
            <a:r>
              <a:rPr lang="en-US" sz="1000" dirty="0"/>
              <a:t>Professor, Departments of Global Health, Medicine, and Epidemiology</a:t>
            </a:r>
          </a:p>
          <a:p>
            <a:pPr>
              <a:spcBef>
                <a:spcPts val="0"/>
              </a:spcBef>
            </a:pPr>
            <a:r>
              <a:rPr lang="en-US" sz="1000" dirty="0"/>
              <a:t>Director, UW/Fred Hutch Center for AIDS Research (CFAR)</a:t>
            </a:r>
          </a:p>
          <a:p>
            <a:pPr>
              <a:spcBef>
                <a:spcPts val="0"/>
              </a:spcBef>
            </a:pPr>
            <a:r>
              <a:rPr lang="en-US" sz="1000" dirty="0"/>
              <a:t>Co-Director, International Clinical Research Center</a:t>
            </a:r>
          </a:p>
          <a:p>
            <a:pPr>
              <a:spcBef>
                <a:spcPts val="0"/>
              </a:spcBef>
            </a:pPr>
            <a:r>
              <a:rPr lang="en-US" sz="1000" dirty="0"/>
              <a:t>University of Washington</a:t>
            </a:r>
          </a:p>
          <a:p>
            <a:pPr>
              <a:spcBef>
                <a:spcPts val="0"/>
              </a:spcBef>
            </a:pPr>
            <a:r>
              <a:rPr lang="en-US" sz="1000" dirty="0"/>
              <a:t>Affiliate Investigator, Vaccine and Infectious Disease Division, Fred </a:t>
            </a:r>
            <a:r>
              <a:rPr lang="en-US" sz="1000" dirty="0" smtClean="0"/>
              <a:t>Hutchinson Cancer Research Center</a:t>
            </a:r>
          </a:p>
          <a:p>
            <a:pPr>
              <a:spcBef>
                <a:spcPts val="0"/>
              </a:spcBef>
            </a:pPr>
            <a:r>
              <a:rPr lang="en-US" sz="1000" dirty="0" smtClean="0"/>
              <a:t>Co-Principal Investigator, Microbicides Trials Network</a:t>
            </a:r>
            <a:endParaRPr lang="en-US" sz="1000" dirty="0"/>
          </a:p>
          <a:p>
            <a:endParaRPr lang="en-US" sz="1200" i="1" dirty="0" smtClean="0"/>
          </a:p>
          <a:p>
            <a:r>
              <a:rPr lang="en-US" sz="2200" i="1" dirty="0" smtClean="0"/>
              <a:t>UNAIDS/WHO Consultation: Ethical considerations for HIV prevention research in the era of highly effective HIV prevention</a:t>
            </a:r>
            <a:endParaRPr lang="en-US" sz="2200" i="1" dirty="0"/>
          </a:p>
          <a:p>
            <a:pPr eaLnBrk="1" hangingPunct="1">
              <a:lnSpc>
                <a:spcPct val="80000"/>
              </a:lnSpc>
            </a:pPr>
            <a:r>
              <a:rPr lang="en-US" altLang="en-US" sz="2200" i="1" dirty="0" smtClean="0"/>
              <a:t>November 2019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i="1" dirty="0" smtClean="0"/>
          </a:p>
        </p:txBody>
      </p:sp>
      <p:sp>
        <p:nvSpPr>
          <p:cNvPr id="78852" name="Rectangle 5"/>
          <p:cNvSpPr>
            <a:spLocks noChangeArrowheads="1"/>
          </p:cNvSpPr>
          <p:nvPr/>
        </p:nvSpPr>
        <p:spPr bwMode="auto">
          <a:xfrm flipV="1">
            <a:off x="-22975" y="18859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-22975" y="-171450"/>
            <a:ext cx="91440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en-US" sz="2600" b="1" kern="0" dirty="0" smtClean="0"/>
              <a:t/>
            </a:r>
            <a:br>
              <a:rPr lang="en-US" altLang="en-US" sz="2600" b="1" kern="0" dirty="0" smtClean="0"/>
            </a:br>
            <a:r>
              <a:rPr lang="en-US" altLang="en-US" kern="0" dirty="0" smtClean="0"/>
              <a:t> </a:t>
            </a:r>
            <a:r>
              <a:rPr lang="en-US" altLang="en-US" sz="4800" kern="0" dirty="0" smtClean="0"/>
              <a:t/>
            </a:r>
            <a:br>
              <a:rPr lang="en-US" altLang="en-US" sz="4800" kern="0" dirty="0" smtClean="0"/>
            </a:br>
            <a:r>
              <a:rPr lang="en-GB" altLang="en-US" sz="3600" kern="0" dirty="0" smtClean="0">
                <a:solidFill>
                  <a:schemeClr val="accent2"/>
                </a:solidFill>
              </a:rPr>
              <a:t>Wrap up: study designs for new HIV prevention interventions</a:t>
            </a:r>
          </a:p>
          <a:p>
            <a:r>
              <a:rPr lang="en-GB" altLang="en-US" sz="3200" i="1" kern="0" dirty="0">
                <a:solidFill>
                  <a:schemeClr val="accent2"/>
                </a:solidFill>
              </a:rPr>
              <a:t>s</a:t>
            </a:r>
            <a:r>
              <a:rPr lang="en-GB" altLang="en-US" sz="3200" i="1" kern="0" dirty="0" smtClean="0">
                <a:solidFill>
                  <a:schemeClr val="accent2"/>
                </a:solidFill>
              </a:rPr>
              <a:t>tatistics, mechanics, ethics </a:t>
            </a:r>
            <a:r>
              <a:rPr lang="en-GB" altLang="en-US" sz="3200" kern="0" dirty="0" smtClean="0">
                <a:solidFill>
                  <a:schemeClr val="accent2"/>
                </a:solidFill>
              </a:rPr>
              <a:t> </a:t>
            </a:r>
            <a:endParaRPr lang="en-US" altLang="en-US" sz="3200" kern="0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20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Design of current &amp; future trials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581900" y="1276350"/>
            <a:ext cx="8151026" cy="424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US" dirty="0" smtClean="0">
                <a:latin typeface="+mn-lt"/>
              </a:rPr>
              <a:t>We heard just now about a variety of rigorous trial designs &amp; statistically approaches proposed for testing new prevention options: </a:t>
            </a:r>
          </a:p>
          <a:p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Highly-active prevention as part of a </a:t>
            </a:r>
            <a:r>
              <a:rPr lang="en-US" b="1" u="sng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background package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(AMP, HVTN 702/705, *ECHO)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PrEP as an </a:t>
            </a:r>
            <a:r>
              <a:rPr lang="en-US" b="1" u="sng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active comparator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(DISCOVER, HPTN 083/084, REACH, MTN-042)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PrEP as a first option, then randomized </a:t>
            </a:r>
            <a:r>
              <a:rPr lang="en-US" dirty="0">
                <a:solidFill>
                  <a:srgbClr val="000000"/>
                </a:solidFill>
                <a:sym typeface="Helvetica"/>
              </a:rPr>
              <a:t>placebo-controlled 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evaluation among </a:t>
            </a:r>
            <a:r>
              <a:rPr lang="en-US" b="1" u="sng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those declining PrEP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(“unmet need” +/- with a run-in, +/- observational on-PrEP cohort in parallel, </a:t>
            </a:r>
            <a:r>
              <a:rPr lang="en-US" sz="1200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+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with ability to change one’s mind and start PrEP once enrolled) </a:t>
            </a:r>
            <a:r>
              <a:rPr lang="en-US" sz="1200">
                <a:solidFill>
                  <a:srgbClr val="000000"/>
                </a:solidFill>
                <a:sym typeface="Helvetica"/>
              </a:rPr>
              <a:t>(</a:t>
            </a:r>
            <a:r>
              <a:rPr lang="en-US" sz="1200" smtClean="0">
                <a:solidFill>
                  <a:srgbClr val="000000"/>
                </a:solidFill>
                <a:sym typeface="Helvetica"/>
              </a:rPr>
              <a:t>MOSAICO) </a:t>
            </a:r>
            <a:endParaRPr lang="en-US" sz="1200" dirty="0" smtClean="0">
              <a:solidFill>
                <a:srgbClr val="000000"/>
              </a:solidFill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Counterfactual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, surveillance, or other epidemiologic comparisons to estimate HIV risk in the absence of the new prevention agent </a:t>
            </a:r>
            <a:r>
              <a:rPr lang="en-US" sz="1200" dirty="0">
                <a:solidFill>
                  <a:srgbClr val="000000"/>
                </a:solidFill>
                <a:sym typeface="Helvetica"/>
              </a:rPr>
              <a:t>(DISCOVER, </a:t>
            </a:r>
            <a:r>
              <a:rPr lang="en-US" sz="1200" dirty="0" smtClean="0">
                <a:solidFill>
                  <a:srgbClr val="000000"/>
                </a:solidFill>
                <a:sym typeface="Helvetica"/>
              </a:rPr>
              <a:t>demonstration/scale-up studies of PrEP) </a:t>
            </a:r>
            <a:endParaRPr lang="en-US" sz="1200" dirty="0" smtClean="0">
              <a:solidFill>
                <a:srgbClr val="000000"/>
              </a:solidFill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723139" y="-1102315"/>
              <a:ext cx="456840" cy="552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00099" y="-1124275"/>
                <a:ext cx="501840" cy="59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980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Evolving prevention trials: </a:t>
            </a:r>
            <a:br>
              <a:rPr lang="en-GB" altLang="en-US" sz="4000" dirty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PrEP as </a:t>
            </a:r>
            <a:r>
              <a:rPr lang="en-GB" altLang="en-US" sz="2400" dirty="0" smtClean="0">
                <a:solidFill>
                  <a:schemeClr val="accent2"/>
                </a:solidFill>
              </a:rPr>
              <a:t>part of standard prevention package</a:t>
            </a:r>
            <a:endParaRPr lang="en-US" altLang="en-US" sz="24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241935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3975414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2" y="401955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7" y="4029655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4216062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6" y="3893477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385082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4" y="4107997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3956811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4983722" y="4000947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7" y="4011052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303" y="4197459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6" y="3874874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3832219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6691414" y="4089394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8" y="248534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2" y="1304189"/>
            <a:ext cx="2949835" cy="20809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3082" y="1313550"/>
            <a:ext cx="2949835" cy="20809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86400" y="1733550"/>
            <a:ext cx="2840844" cy="1524000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7499" y="4645166"/>
            <a:ext cx="8407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FTC/TDF PrEP is part of the background, like previous components of standard prevention</a:t>
            </a:r>
            <a:endParaRPr lang="en-US" sz="1600" i="1" dirty="0"/>
          </a:p>
        </p:txBody>
      </p:sp>
      <p:pic>
        <p:nvPicPr>
          <p:cNvPr id="33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8781585" y="4176272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3924450" y="4166023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62265" y="1311899"/>
            <a:ext cx="2809429" cy="258532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Assumptions: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Not everyone will use FTC/TDF PrEP </a:t>
            </a:r>
            <a:r>
              <a:rPr lang="en-US" sz="1600" dirty="0" smtClean="0">
                <a:sym typeface="Wingdings" panose="05000000000000000000" pitchFamily="2" charset="2"/>
              </a:rPr>
              <a:t>&amp; thus </a:t>
            </a:r>
            <a:r>
              <a:rPr lang="en-US" sz="1600" dirty="0" smtClean="0"/>
              <a:t>HIV incidence will be sufficient for trial to be able to answer its question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FTC/TDF use will be balanced between randomized groups</a:t>
            </a:r>
            <a:endParaRPr lang="en-US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3164614" y="1312578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placebo comparison is the gold standard for a clear evaluation of safety &amp; efficacy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All participants have access to PrEP if they want it</a:t>
            </a:r>
            <a:endParaRPr lang="en-US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6186013" y="1294500"/>
            <a:ext cx="2809429" cy="357020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Currently, it is difficult to predict the fraction who will use FTC/TDF PrEP and thus what impact that will have on HIV incidence (&amp; on trial size and duration)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There is theoretically a potential for drug-drug/product interactions with FTC/TDF, but that’s good to figure out in a trial rather than later….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9385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Evolving </a:t>
            </a:r>
            <a:r>
              <a:rPr lang="en-GB" altLang="en-US" sz="4000" dirty="0" smtClean="0">
                <a:solidFill>
                  <a:schemeClr val="accent2"/>
                </a:solidFill>
              </a:rPr>
              <a:t>prevention trials: </a:t>
            </a:r>
            <a:br>
              <a:rPr lang="en-GB" altLang="en-US" sz="4000" dirty="0" smtClean="0">
                <a:solidFill>
                  <a:schemeClr val="accent2"/>
                </a:solidFill>
              </a:rPr>
            </a:br>
            <a:r>
              <a:rPr lang="en-GB" altLang="en-US" sz="2400" dirty="0" smtClean="0">
                <a:solidFill>
                  <a:schemeClr val="accent2"/>
                </a:solidFill>
              </a:rPr>
              <a:t>PrEP as active comparator</a:t>
            </a:r>
            <a:endParaRPr lang="en-US" altLang="en-US" sz="24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3975414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2" y="401955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7" y="4029655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4216062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6" y="3893477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385082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4" y="4107997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3956811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4983722" y="4000947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7" y="4011052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303" y="4197459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6" y="3874874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3832219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6691414" y="4089394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8" y="248534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2" y="1304189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140597" y="4648406"/>
            <a:ext cx="736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FTC/TDF PrEP is the comparison, maybe with double-dummy placebo</a:t>
            </a:r>
            <a:endParaRPr lang="en-US" i="1" dirty="0"/>
          </a:p>
        </p:txBody>
      </p:sp>
      <p:pic>
        <p:nvPicPr>
          <p:cNvPr id="32" name="Picture 2" descr="Image result for PrE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194" y="1666808"/>
            <a:ext cx="3480837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Image result for PrE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151" y="3058663"/>
            <a:ext cx="1195806" cy="6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7000" y="3003086"/>
            <a:ext cx="1126381" cy="794611"/>
          </a:xfrm>
          <a:prstGeom prst="rect">
            <a:avLst/>
          </a:prstGeom>
        </p:spPr>
      </p:pic>
      <p:sp>
        <p:nvSpPr>
          <p:cNvPr id="38" name="Oval 37"/>
          <p:cNvSpPr/>
          <p:nvPr/>
        </p:nvSpPr>
        <p:spPr>
          <a:xfrm>
            <a:off x="6447676" y="3090081"/>
            <a:ext cx="1205014" cy="695258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1711221" y="3037535"/>
            <a:ext cx="1205014" cy="69525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265" y="1311899"/>
            <a:ext cx="2809429" cy="326243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Assumptions: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Credible assumption that new prevention agent will work </a:t>
            </a:r>
            <a:r>
              <a:rPr lang="en-US" sz="1200" dirty="0" smtClean="0"/>
              <a:t>(e.g., another antiretroviral, otherwise half the study gets something for sure that works and the other half gets something much more unknown)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Desirable to want a direct comparison to FTC/TDF &amp; the new option will be same or better </a:t>
            </a:r>
            <a:r>
              <a:rPr lang="en-US" sz="1200" dirty="0" smtClean="0"/>
              <a:t>(in terms of convenience, side effects, adherence, etc.)</a:t>
            </a:r>
            <a:r>
              <a:rPr lang="en-US" sz="1600" dirty="0" smtClean="0"/>
              <a:t> 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164614" y="1312578"/>
            <a:ext cx="2809429" cy="153888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Provides safety &amp; efficacy relative to FTC/TDF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Provides a PrEP agent to all in </a:t>
            </a:r>
            <a:r>
              <a:rPr lang="en-US" sz="1600" dirty="0"/>
              <a:t>the </a:t>
            </a:r>
            <a:r>
              <a:rPr lang="en-US" sz="1600" dirty="0" smtClean="0"/>
              <a:t>trial </a:t>
            </a:r>
            <a:r>
              <a:rPr lang="en-US" sz="1200" dirty="0" smtClean="0"/>
              <a:t>(</a:t>
            </a:r>
            <a:r>
              <a:rPr lang="en-US" sz="1200" dirty="0"/>
              <a:t>albeit investigational for half) </a:t>
            </a:r>
            <a:endParaRPr lang="en-US" sz="1200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6186013" y="1294500"/>
            <a:ext cx="2809429" cy="23391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Tests </a:t>
            </a:r>
            <a:r>
              <a:rPr lang="en-US" sz="1600" dirty="0"/>
              <a:t>safety &amp; efficacy relative to </a:t>
            </a:r>
            <a:r>
              <a:rPr lang="en-US" sz="1600" dirty="0" smtClean="0"/>
              <a:t>FTC/TDF but not placebo </a:t>
            </a:r>
            <a:r>
              <a:rPr lang="en-US" sz="1200" dirty="0" smtClean="0"/>
              <a:t>(directly)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Double-placebo may be cumbersome to deliver and complex to explain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results might challenging to understand </a:t>
            </a:r>
          </a:p>
        </p:txBody>
      </p:sp>
    </p:spTree>
    <p:extLst>
      <p:ext uri="{BB962C8B-B14F-4D97-AF65-F5344CB8AC3E}">
        <p14:creationId xmlns:p14="http://schemas.microsoft.com/office/powerpoint/2010/main" val="226830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Evolving </a:t>
            </a:r>
            <a:r>
              <a:rPr lang="en-GB" altLang="en-US" sz="4000" dirty="0" smtClean="0">
                <a:solidFill>
                  <a:schemeClr val="accent2"/>
                </a:solidFill>
              </a:rPr>
              <a:t>prevention trials: </a:t>
            </a:r>
            <a:br>
              <a:rPr lang="en-GB" altLang="en-US" sz="4000" dirty="0" smtClean="0">
                <a:solidFill>
                  <a:schemeClr val="accent2"/>
                </a:solidFill>
              </a:rPr>
            </a:br>
            <a:r>
              <a:rPr lang="en-GB" altLang="en-US" sz="2400" dirty="0">
                <a:solidFill>
                  <a:schemeClr val="accent2"/>
                </a:solidFill>
              </a:rPr>
              <a:t>trials among those </a:t>
            </a:r>
            <a:r>
              <a:rPr lang="en-GB" altLang="en-US" sz="2400" dirty="0" smtClean="0">
                <a:solidFill>
                  <a:schemeClr val="accent2"/>
                </a:solidFill>
              </a:rPr>
              <a:t>for whom PrEP is </a:t>
            </a:r>
            <a:r>
              <a:rPr lang="en-GB" altLang="en-US" sz="2400" dirty="0">
                <a:solidFill>
                  <a:schemeClr val="accent2"/>
                </a:solidFill>
              </a:rPr>
              <a:t>not for them</a:t>
            </a:r>
            <a:endParaRPr lang="en-US" altLang="en-US" sz="24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241935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3975414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2" y="401955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7" y="4029655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4216062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6" y="3893477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385082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4" y="4107997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3956811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4983722" y="4000947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7" y="4011052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303" y="4197459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6" y="3874874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3832219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6691414" y="4089394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8" y="288176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2" y="1700614"/>
            <a:ext cx="2949835" cy="20809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3082" y="1709975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89292" y="4670228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FTC/TDF PrEP as part of package, if minds change</a:t>
            </a:r>
            <a:endParaRPr lang="en-US" i="1" dirty="0"/>
          </a:p>
        </p:txBody>
      </p:sp>
      <p:pic>
        <p:nvPicPr>
          <p:cNvPr id="33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8781585" y="4176272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Image result for PrE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3924450" y="4166023"/>
            <a:ext cx="228600" cy="3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val 34"/>
          <p:cNvSpPr/>
          <p:nvPr/>
        </p:nvSpPr>
        <p:spPr>
          <a:xfrm>
            <a:off x="5486400" y="2114550"/>
            <a:ext cx="2840844" cy="1524000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6271" y="1314773"/>
            <a:ext cx="2320729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Among persons who have had access to and do not want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6" name="Picture 2" descr="Image result for PrEP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8" r="38271"/>
          <a:stretch/>
        </p:blipFill>
        <p:spPr bwMode="auto">
          <a:xfrm>
            <a:off x="2150652" y="1892602"/>
            <a:ext cx="326051" cy="52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162265" y="1311899"/>
            <a:ext cx="2809429" cy="258532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Assumptions: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Individuals have </a:t>
            </a:r>
            <a:r>
              <a:rPr lang="en-US" sz="1600" b="1" u="sng" dirty="0" smtClean="0"/>
              <a:t>access</a:t>
            </a:r>
            <a:r>
              <a:rPr lang="en-US" sz="1600" dirty="0" smtClean="0"/>
              <a:t> to PrEP, can </a:t>
            </a:r>
            <a:r>
              <a:rPr lang="en-US" sz="1600" b="1" u="sng" dirty="0" smtClean="0"/>
              <a:t>voluntarily decline</a:t>
            </a:r>
            <a:r>
              <a:rPr lang="en-US" sz="1600" dirty="0" smtClean="0"/>
              <a:t> it, and can </a:t>
            </a:r>
            <a:r>
              <a:rPr lang="en-US" sz="1600" b="1" u="sng" dirty="0" smtClean="0"/>
              <a:t>freely</a:t>
            </a:r>
            <a:r>
              <a:rPr lang="en-US" sz="1600" dirty="0" smtClean="0"/>
              <a:t> enroll into a placebo-controlled trial of a new agent, and can change one’s mind later and then freely </a:t>
            </a:r>
            <a:r>
              <a:rPr lang="en-US" sz="1600" b="1" u="sng" dirty="0" smtClean="0"/>
              <a:t>access PrEP </a:t>
            </a:r>
            <a:r>
              <a:rPr lang="en-US" sz="1600" dirty="0" smtClean="0"/>
              <a:t>once </a:t>
            </a:r>
            <a:r>
              <a:rPr lang="en-US" sz="1600" dirty="0" err="1" smtClean="0"/>
              <a:t>enrollled</a:t>
            </a:r>
            <a:endParaRPr lang="en-US" sz="1600" dirty="0" smtClean="0"/>
          </a:p>
        </p:txBody>
      </p:sp>
      <p:sp>
        <p:nvSpPr>
          <p:cNvPr id="38" name="TextBox 37"/>
          <p:cNvSpPr txBox="1"/>
          <p:nvPr/>
        </p:nvSpPr>
        <p:spPr>
          <a:xfrm>
            <a:off x="3164614" y="1312578"/>
            <a:ext cx="2809429" cy="160043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Becomes a standard placebo-controlled comparison, with all the gold standard evidence that arises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186013" y="1294500"/>
            <a:ext cx="2809429" cy="209288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Very few disadvantages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However, making  </a:t>
            </a:r>
            <a:r>
              <a:rPr lang="en-US" sz="1600" b="1" u="sng" dirty="0" smtClean="0"/>
              <a:t>access</a:t>
            </a:r>
            <a:r>
              <a:rPr lang="en-US" sz="1600" dirty="0" smtClean="0"/>
              <a:t>, </a:t>
            </a:r>
            <a:r>
              <a:rPr lang="en-US" sz="1600" b="1" u="sng" dirty="0" smtClean="0"/>
              <a:t>voluntary decline &amp; enrollment</a:t>
            </a:r>
            <a:r>
              <a:rPr lang="en-US" sz="1600" dirty="0" smtClean="0"/>
              <a:t>, and </a:t>
            </a:r>
            <a:r>
              <a:rPr lang="en-US" sz="1600" b="1" u="sng" dirty="0" smtClean="0"/>
              <a:t>then PrEP access</a:t>
            </a:r>
            <a:r>
              <a:rPr lang="en-US" sz="1600" dirty="0" smtClean="0"/>
              <a:t> successful is not necessarily simple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878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2"/>
                </a:solidFill>
              </a:rPr>
              <a:t>Evolving </a:t>
            </a:r>
            <a:r>
              <a:rPr lang="en-GB" altLang="en-US" sz="4000" dirty="0" smtClean="0">
                <a:solidFill>
                  <a:schemeClr val="accent2"/>
                </a:solidFill>
              </a:rPr>
              <a:t>prevention trials: </a:t>
            </a:r>
            <a:br>
              <a:rPr lang="en-GB" altLang="en-US" sz="4000" dirty="0" smtClean="0">
                <a:solidFill>
                  <a:schemeClr val="accent2"/>
                </a:solidFill>
              </a:rPr>
            </a:br>
            <a:r>
              <a:rPr lang="en-GB" altLang="en-US" sz="2400" dirty="0" smtClean="0">
                <a:solidFill>
                  <a:schemeClr val="accent2"/>
                </a:solidFill>
              </a:rPr>
              <a:t>counterfactual/surveillance/epidemiologic comparisons</a:t>
            </a:r>
            <a:endParaRPr lang="en-US" altLang="en-US" sz="24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241935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3975414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2" y="401955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7" y="4029655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4216062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6" y="3893477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385082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4" y="4107997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8" y="248534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2" y="1304189"/>
            <a:ext cx="2949835" cy="20809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33400" y="4680564"/>
            <a:ext cx="835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alternative (non-randomized, maybe non-contemporaneous) comparison groups</a:t>
            </a:r>
            <a:endParaRPr lang="en-US" i="1" dirty="0"/>
          </a:p>
        </p:txBody>
      </p:sp>
      <p:pic>
        <p:nvPicPr>
          <p:cNvPr id="32" name="Picture 2" descr="Image result for counterfactual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88" y="1614696"/>
            <a:ext cx="2610306" cy="23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2265" y="1311899"/>
            <a:ext cx="2809429" cy="160043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Assumptions: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Many assumptions …. basically, what would HIV incidence have been, if counterfactual/risk models were correct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64614" y="1312578"/>
            <a:ext cx="2809429" cy="23391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If PrEP agent is near-perfect and trial is large enough, this approach does seem workable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Can be done as part of any of the other trial designs, as adjunctive supportive data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86013" y="1294500"/>
            <a:ext cx="2809429" cy="1600438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Disadvantages: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Subject to bias/confounding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 randomized assessment, including of safety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5269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Practical example: ECHO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553924" y="1200150"/>
            <a:ext cx="8151026" cy="41549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US" dirty="0" smtClean="0">
                <a:latin typeface="+mn-lt"/>
              </a:rPr>
              <a:t>ECHO = randomized trial evaluating HIV acquisition risk related to use of one of three different contraceptive methods, conducted between 2015 and 2018.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The trial </a:t>
            </a:r>
            <a:r>
              <a:rPr lang="en-US" b="1" dirty="0" smtClean="0">
                <a:latin typeface="+mn-lt"/>
              </a:rPr>
              <a:t>protocol permitted PrEP </a:t>
            </a:r>
            <a:r>
              <a:rPr lang="en-US" sz="1200" dirty="0" smtClean="0">
                <a:latin typeface="+mn-lt"/>
              </a:rPr>
              <a:t>(i.e., part of standard prevention </a:t>
            </a:r>
            <a:r>
              <a:rPr lang="en-US" sz="1200" dirty="0" smtClean="0">
                <a:latin typeface="+mn-lt"/>
              </a:rPr>
              <a:t>package)</a:t>
            </a:r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&amp; d</a:t>
            </a:r>
            <a:r>
              <a:rPr lang="en-US" dirty="0" smtClean="0">
                <a:latin typeface="+mn-lt"/>
              </a:rPr>
              <a:t>ata </a:t>
            </a:r>
            <a:r>
              <a:rPr lang="en-US" dirty="0" smtClean="0">
                <a:latin typeface="+mn-lt"/>
              </a:rPr>
              <a:t>collection forms </a:t>
            </a:r>
            <a:r>
              <a:rPr lang="en-US" dirty="0" smtClean="0">
                <a:latin typeface="+mn-lt"/>
              </a:rPr>
              <a:t>recorded </a:t>
            </a:r>
            <a:r>
              <a:rPr lang="en-US" dirty="0" smtClean="0">
                <a:latin typeface="+mn-lt"/>
              </a:rPr>
              <a:t>PrEP use.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Trial </a:t>
            </a:r>
            <a:r>
              <a:rPr lang="en-US" dirty="0" smtClean="0">
                <a:latin typeface="+mn-lt"/>
              </a:rPr>
              <a:t>countries did not have PrEP as part of standard prevention when the trial started. </a:t>
            </a:r>
            <a:r>
              <a:rPr lang="en-US" dirty="0" smtClean="0">
                <a:latin typeface="+mn-lt"/>
              </a:rPr>
              <a:t>By 2017 that </a:t>
            </a:r>
            <a:r>
              <a:rPr lang="en-US" dirty="0" smtClean="0">
                <a:latin typeface="+mn-lt"/>
              </a:rPr>
              <a:t>shifted, to broad access </a:t>
            </a:r>
            <a:r>
              <a:rPr lang="en-US" sz="1200" dirty="0" smtClean="0">
                <a:latin typeface="+mn-lt"/>
              </a:rPr>
              <a:t>(Kenya)</a:t>
            </a:r>
            <a:r>
              <a:rPr lang="en-US" dirty="0" smtClean="0">
                <a:latin typeface="+mn-lt"/>
              </a:rPr>
              <a:t>, </a:t>
            </a:r>
            <a:r>
              <a:rPr lang="en-US" dirty="0" smtClean="0">
                <a:latin typeface="+mn-lt"/>
              </a:rPr>
              <a:t>demonstration </a:t>
            </a:r>
            <a:r>
              <a:rPr lang="en-US" dirty="0" smtClean="0">
                <a:latin typeface="+mn-lt"/>
              </a:rPr>
              <a:t>evaluations </a:t>
            </a:r>
            <a:r>
              <a:rPr lang="en-US" sz="1200" dirty="0" smtClean="0">
                <a:latin typeface="+mn-lt"/>
              </a:rPr>
              <a:t>(</a:t>
            </a:r>
            <a:r>
              <a:rPr lang="en-US" sz="1200" dirty="0" err="1" smtClean="0">
                <a:latin typeface="+mn-lt"/>
              </a:rPr>
              <a:t>Eswatini</a:t>
            </a:r>
            <a:r>
              <a:rPr lang="en-US" sz="1200" dirty="0" smtClean="0">
                <a:latin typeface="+mn-lt"/>
              </a:rPr>
              <a:t>, Zambia)</a:t>
            </a:r>
            <a:r>
              <a:rPr lang="en-US" dirty="0" smtClean="0">
                <a:latin typeface="+mn-lt"/>
              </a:rPr>
              <a:t>, or standard in research </a:t>
            </a:r>
            <a:r>
              <a:rPr lang="en-US" sz="1200" dirty="0" smtClean="0">
                <a:latin typeface="+mn-lt"/>
              </a:rPr>
              <a:t>(</a:t>
            </a:r>
            <a:r>
              <a:rPr lang="en-US" sz="1200" dirty="0" smtClean="0">
                <a:latin typeface="+mn-lt"/>
              </a:rPr>
              <a:t>South Africa)</a:t>
            </a:r>
            <a:r>
              <a:rPr lang="en-US" dirty="0" smtClean="0">
                <a:latin typeface="+mn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The trial team decided to actively incorporate PrEP, </a:t>
            </a:r>
            <a:r>
              <a:rPr lang="en-US" b="1" dirty="0" smtClean="0">
                <a:latin typeface="+mn-lt"/>
              </a:rPr>
              <a:t>buying and providing on site</a:t>
            </a:r>
            <a:r>
              <a:rPr lang="en-US" dirty="0" smtClean="0">
                <a:latin typeface="+mn-lt"/>
              </a:rPr>
              <a:t> where </a:t>
            </a:r>
            <a:r>
              <a:rPr lang="en-US" dirty="0"/>
              <a:t>outside </a:t>
            </a:r>
            <a:r>
              <a:rPr lang="en-US" dirty="0" smtClean="0">
                <a:latin typeface="+mn-lt"/>
              </a:rPr>
              <a:t>access was limited </a:t>
            </a:r>
            <a:r>
              <a:rPr lang="en-US" sz="1200" dirty="0"/>
              <a:t>(South Africa</a:t>
            </a:r>
            <a:r>
              <a:rPr lang="en-US" sz="1200" dirty="0" smtClean="0"/>
              <a:t>)</a:t>
            </a:r>
            <a:r>
              <a:rPr lang="en-US" dirty="0" smtClean="0">
                <a:latin typeface="+mn-lt"/>
              </a:rPr>
              <a:t>. PrEP uptake was monitored openly (and celebrated) with the trial team, CABs, and DSMB.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Overall, 17% of participants started PrEP (</a:t>
            </a:r>
            <a:r>
              <a:rPr lang="en-US" u="sng" dirty="0" smtClean="0">
                <a:latin typeface="+mn-lt"/>
              </a:rPr>
              <a:t>27% in South Africa</a:t>
            </a:r>
            <a:r>
              <a:rPr lang="en-US" dirty="0" smtClean="0">
                <a:latin typeface="+mn-lt"/>
              </a:rPr>
              <a:t>). The trial </a:t>
            </a:r>
            <a:r>
              <a:rPr lang="en-US" b="1" dirty="0" smtClean="0">
                <a:latin typeface="+mn-lt"/>
              </a:rPr>
              <a:t>finished successfully</a:t>
            </a:r>
            <a:r>
              <a:rPr lang="en-US" dirty="0" smtClean="0">
                <a:latin typeface="+mn-lt"/>
              </a:rPr>
              <a:t>. </a:t>
            </a:r>
            <a:endParaRPr lang="en-US" dirty="0"/>
          </a:p>
          <a:p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723139" y="-1102315"/>
              <a:ext cx="456840" cy="552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00099" y="-1124275"/>
                <a:ext cx="501840" cy="59652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0" y="192793"/>
            <a:ext cx="1214459" cy="58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5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PrEP access and provision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228600" y="1200150"/>
            <a:ext cx="8686800" cy="46474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The </a:t>
            </a:r>
            <a:r>
              <a:rPr lang="en-US" b="1" u="sng" dirty="0" smtClean="0">
                <a:latin typeface="+mn-lt"/>
              </a:rPr>
              <a:t>mechanics</a:t>
            </a:r>
            <a:r>
              <a:rPr lang="en-US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are </a:t>
            </a:r>
            <a:r>
              <a:rPr lang="en-US" dirty="0" smtClean="0">
                <a:latin typeface="+mn-lt"/>
              </a:rPr>
              <a:t>as important as the statistical design.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 smtClean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For trials with PrEP as part of </a:t>
            </a:r>
            <a:r>
              <a:rPr lang="en-US" dirty="0" smtClean="0">
                <a:latin typeface="+mn-lt"/>
              </a:rPr>
              <a:t>background </a:t>
            </a:r>
            <a:r>
              <a:rPr lang="en-US" dirty="0" smtClean="0">
                <a:latin typeface="+mn-lt"/>
              </a:rPr>
              <a:t>package, </a:t>
            </a:r>
            <a:r>
              <a:rPr lang="en-US" dirty="0" smtClean="0">
                <a:latin typeface="+mn-lt"/>
              </a:rPr>
              <a:t>consider </a:t>
            </a:r>
            <a:r>
              <a:rPr lang="en-US" b="1" u="sng" dirty="0" smtClean="0">
                <a:latin typeface="+mn-lt"/>
              </a:rPr>
              <a:t>how, where, by whom &amp; how paid 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+mn-lt"/>
              </a:rPr>
              <a:t>Knowing that on site, free provision, by staff who provide PrEP as a believed-in clinical service will result in the best uptake and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For trials with PrEP as </a:t>
            </a:r>
            <a:r>
              <a:rPr lang="en-US" dirty="0" smtClean="0">
                <a:latin typeface="+mn-lt"/>
              </a:rPr>
              <a:t>comparator</a:t>
            </a:r>
            <a:r>
              <a:rPr lang="en-US" dirty="0" smtClean="0">
                <a:latin typeface="+mn-lt"/>
              </a:rPr>
              <a:t>, </a:t>
            </a:r>
            <a:r>
              <a:rPr lang="en-US" b="1" u="sng" dirty="0" smtClean="0">
                <a:latin typeface="+mn-lt"/>
              </a:rPr>
              <a:t>how it is provided</a:t>
            </a:r>
            <a:r>
              <a:rPr lang="en-US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will influence ultimate interpretation of its results</a:t>
            </a:r>
            <a:endParaRPr lang="en-US" dirty="0" smtClean="0">
              <a:latin typeface="+mn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+mn-lt"/>
              </a:rPr>
              <a:t>Trials with low PrEP use, particularly in settings or by research groups that otherwise have good PrEP use, might </a:t>
            </a:r>
            <a:r>
              <a:rPr lang="en-US" sz="1400" dirty="0" smtClean="0">
                <a:latin typeface="+mn-lt"/>
              </a:rPr>
              <a:t>be </a:t>
            </a:r>
            <a:r>
              <a:rPr lang="en-US" sz="1400" dirty="0" smtClean="0">
                <a:latin typeface="+mn-lt"/>
              </a:rPr>
              <a:t>viewed that their PrEP provision was grudging or even discouraging.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For trials among individuals who have declined PrEP, </a:t>
            </a:r>
            <a:r>
              <a:rPr lang="en-US" dirty="0" smtClean="0">
                <a:latin typeface="+mn-lt"/>
              </a:rPr>
              <a:t>robust mechanisms to </a:t>
            </a:r>
            <a:r>
              <a:rPr lang="en-US" b="1" u="sng" dirty="0" smtClean="0">
                <a:latin typeface="+mn-lt"/>
              </a:rPr>
              <a:t>determine</a:t>
            </a:r>
            <a:r>
              <a:rPr lang="en-US" dirty="0" smtClean="0">
                <a:latin typeface="+mn-lt"/>
              </a:rPr>
              <a:t> that decline and </a:t>
            </a:r>
            <a:r>
              <a:rPr lang="en-US" b="1" u="sng" dirty="0" smtClean="0">
                <a:latin typeface="+mn-lt"/>
              </a:rPr>
              <a:t>allow its reversal</a:t>
            </a:r>
            <a:r>
              <a:rPr lang="en-US" dirty="0" smtClean="0">
                <a:latin typeface="+mn-lt"/>
              </a:rPr>
              <a:t> are needed. </a:t>
            </a:r>
            <a:endParaRPr lang="en-US" dirty="0" smtClean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latin typeface="+mn-lt"/>
              </a:rPr>
              <a:t>Open monitoring of PrEP uptake and use </a:t>
            </a:r>
            <a:r>
              <a:rPr lang="en-US" sz="1400" i="1" dirty="0" smtClean="0">
                <a:latin typeface="+mn-lt"/>
              </a:rPr>
              <a:t>– across trial teams, with CABs and other stakeholders, with predefined metrics of success and concern – </a:t>
            </a:r>
            <a:r>
              <a:rPr lang="en-US" i="1" dirty="0" smtClean="0">
                <a:latin typeface="+mn-lt"/>
              </a:rPr>
              <a:t>should be the norm.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+mn-lt"/>
            </a:endParaRPr>
          </a:p>
          <a:p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723139" y="-1102315"/>
              <a:ext cx="456840" cy="552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00099" y="-1124275"/>
                <a:ext cx="501840" cy="59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126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Wrap up thoughts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8600" y="1962150"/>
            <a:ext cx="2949835" cy="20809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2438400" y="1352550"/>
            <a:ext cx="6553200" cy="3508649"/>
          </a:xfrm>
          <a:prstGeom prst="rect">
            <a:avLst/>
          </a:prstGeom>
          <a:noFill/>
          <a:ln w="381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US" dirty="0" smtClean="0">
                <a:latin typeface="+mn-lt"/>
                <a:sym typeface="Helvetica"/>
              </a:rPr>
              <a:t>No single HIV prevention product on its own has yet eliminated transmission </a:t>
            </a:r>
            <a:r>
              <a:rPr lang="en-US" dirty="0" smtClean="0">
                <a:latin typeface="+mn-lt"/>
                <a:sym typeface="Helvetica"/>
              </a:rPr>
              <a:t>globally. </a:t>
            </a:r>
            <a:r>
              <a:rPr lang="en-US" b="1" dirty="0" smtClean="0">
                <a:latin typeface="+mn-lt"/>
                <a:sym typeface="Helvetica"/>
              </a:rPr>
              <a:t>More options are needed. </a:t>
            </a:r>
          </a:p>
          <a:p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Similarly, there’s </a:t>
            </a:r>
            <a:r>
              <a:rPr lang="en-US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no single &amp; only way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to do HIV prevention trials in the era of highly active prevention options – multiple designs, some with FTC/TDF PrEP as part 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(some not)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, some with placebo controls, </a:t>
            </a:r>
            <a:r>
              <a:rPr lang="en-US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all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with the options of legitimate access to solid prevention.</a:t>
            </a:r>
          </a:p>
          <a:p>
            <a:endParaRPr kumimoji="0" lang="en-US" sz="1200" i="0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Finally, there should be </a:t>
            </a:r>
            <a:r>
              <a:rPr lang="en-US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no passes on doing prevention ethically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 – one or another design might be more or less appropriate for some new strategies, but </a:t>
            </a:r>
            <a:r>
              <a:rPr lang="en-US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all prevention trials can do prevention </a:t>
            </a:r>
            <a:r>
              <a:rPr lang="en-US" b="1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right and well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.</a:t>
            </a: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8496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" y="-200407"/>
            <a:ext cx="8763000" cy="1103313"/>
          </a:xfrm>
        </p:spPr>
        <p:txBody>
          <a:bodyPr/>
          <a:lstStyle/>
          <a:p>
            <a:r>
              <a:rPr lang="en-US" altLang="en-US" sz="2600" b="1" dirty="0" smtClean="0"/>
              <a:t/>
            </a:r>
            <a:br>
              <a:rPr lang="en-US" altLang="en-US" sz="2600" b="1" dirty="0" smtClean="0"/>
            </a:br>
            <a:r>
              <a:rPr lang="en-US" altLang="en-US" dirty="0" smtClean="0"/>
              <a:t> </a:t>
            </a:r>
            <a:r>
              <a:rPr lang="en-US" altLang="en-US" sz="4800" dirty="0" smtClean="0"/>
              <a:t/>
            </a:r>
            <a:br>
              <a:rPr lang="en-US" altLang="en-US" sz="4800" dirty="0" smtClean="0"/>
            </a:br>
            <a:endParaRPr lang="en-US" altLang="en-US" sz="3800" dirty="0" smtClean="0">
              <a:solidFill>
                <a:schemeClr val="accent2"/>
              </a:solidFill>
            </a:endParaRPr>
          </a:p>
        </p:txBody>
      </p:sp>
      <p:sp>
        <p:nvSpPr>
          <p:cNvPr id="78852" name="Rectangle 5"/>
          <p:cNvSpPr>
            <a:spLocks noChangeArrowheads="1"/>
          </p:cNvSpPr>
          <p:nvPr/>
        </p:nvSpPr>
        <p:spPr bwMode="auto">
          <a:xfrm flipV="1">
            <a:off x="-22975" y="18859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-22975" y="-171450"/>
            <a:ext cx="91440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en-US" sz="2600" b="1" kern="0" dirty="0" smtClean="0"/>
              <a:t/>
            </a:r>
            <a:br>
              <a:rPr lang="en-US" altLang="en-US" sz="2600" b="1" kern="0" dirty="0" smtClean="0"/>
            </a:br>
            <a:r>
              <a:rPr lang="en-US" altLang="en-US" kern="0" dirty="0" smtClean="0"/>
              <a:t> </a:t>
            </a:r>
            <a:r>
              <a:rPr lang="en-US" altLang="en-US" sz="4800" kern="0" dirty="0" smtClean="0"/>
              <a:t/>
            </a:r>
            <a:br>
              <a:rPr lang="en-US" altLang="en-US" sz="4800" kern="0" dirty="0" smtClean="0"/>
            </a:br>
            <a:r>
              <a:rPr lang="en-GB" altLang="en-US" sz="3600" kern="0" dirty="0" smtClean="0">
                <a:solidFill>
                  <a:schemeClr val="accent2"/>
                </a:solidFill>
              </a:rPr>
              <a:t>Wrap up: study designs for new HIV prevention interventions</a:t>
            </a:r>
          </a:p>
          <a:p>
            <a:r>
              <a:rPr lang="en-GB" altLang="en-US" sz="3200" i="1" kern="0" dirty="0">
                <a:solidFill>
                  <a:schemeClr val="accent2"/>
                </a:solidFill>
              </a:rPr>
              <a:t>s</a:t>
            </a:r>
            <a:r>
              <a:rPr lang="en-GB" altLang="en-US" sz="3200" i="1" kern="0" dirty="0" smtClean="0">
                <a:solidFill>
                  <a:schemeClr val="accent2"/>
                </a:solidFill>
              </a:rPr>
              <a:t>tatistics, </a:t>
            </a:r>
            <a:r>
              <a:rPr lang="en-GB" altLang="en-US" sz="3200" i="1" kern="0" dirty="0" smtClean="0">
                <a:solidFill>
                  <a:srgbClr val="FF0000"/>
                </a:solidFill>
              </a:rPr>
              <a:t>mechanics</a:t>
            </a:r>
            <a:r>
              <a:rPr lang="en-GB" altLang="en-US" sz="3200" i="1" kern="0" dirty="0" smtClean="0">
                <a:solidFill>
                  <a:schemeClr val="accent2"/>
                </a:solidFill>
              </a:rPr>
              <a:t>, ethics </a:t>
            </a:r>
            <a:r>
              <a:rPr lang="en-GB" altLang="en-US" sz="3200" kern="0" dirty="0" smtClean="0">
                <a:solidFill>
                  <a:schemeClr val="accent2"/>
                </a:solidFill>
              </a:rPr>
              <a:t> </a:t>
            </a:r>
            <a:endParaRPr lang="en-US" altLang="en-US" sz="3200" kern="0" dirty="0" smtClean="0">
              <a:solidFill>
                <a:schemeClr val="accent2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2647950"/>
            <a:ext cx="6400800" cy="1314450"/>
          </a:xfrm>
        </p:spPr>
        <p:txBody>
          <a:bodyPr/>
          <a:lstStyle/>
          <a:p>
            <a:r>
              <a:rPr lang="en-US" dirty="0" smtClean="0"/>
              <a:t>practical thoughts from the person who has to follow the three super-smart statisticians…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8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The brief history of HIV prevention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241935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101048" y="2321650"/>
            <a:ext cx="914400" cy="125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0" y="2284278"/>
            <a:ext cx="1285393" cy="10822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1420032" y="2224566"/>
            <a:ext cx="1375401" cy="129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2539" y="2689904"/>
            <a:ext cx="1279427" cy="82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5922887" y="2464924"/>
            <a:ext cx="740570" cy="10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098" y="1938381"/>
            <a:ext cx="1136634" cy="16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4235807" y="2377641"/>
            <a:ext cx="1577033" cy="11389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299" y="3678880"/>
            <a:ext cx="1056793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Risk reduction counseling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556908" y="3678480"/>
            <a:ext cx="1056793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Condoms </a:t>
            </a:r>
          </a:p>
          <a:p>
            <a:pPr algn="ctr"/>
            <a:r>
              <a:rPr lang="en-US" sz="1400" dirty="0" smtClean="0"/>
              <a:t>(both M and F)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993071" y="3676395"/>
            <a:ext cx="1056793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STI testing and treatment 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4495926" y="3676395"/>
            <a:ext cx="1056793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Injection harm reduction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922887" y="3891838"/>
            <a:ext cx="74057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VMMC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95328" y="3891837"/>
            <a:ext cx="77384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PEP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8029851" y="3678880"/>
            <a:ext cx="1056793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Partner testing / couples counseling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3812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Standard of prevention, pre-PrEP/ART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0" y="241935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6674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3450444" y="3975414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106922" y="4019550"/>
            <a:ext cx="561347" cy="472618"/>
          </a:xfrm>
          <a:prstGeom prst="rect">
            <a:avLst/>
          </a:prstGeom>
        </p:spPr>
      </p:pic>
      <p:pic>
        <p:nvPicPr>
          <p:cNvPr id="156676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703387" y="4029655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1503" y="4216062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2441016" y="3893477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80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26" y="3850822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1814614" y="4107997"/>
            <a:ext cx="569713" cy="411459"/>
          </a:xfrm>
          <a:prstGeom prst="rect">
            <a:avLst/>
          </a:prstGeom>
        </p:spPr>
      </p:pic>
      <p:pic>
        <p:nvPicPr>
          <p:cNvPr id="22" name="Picture 2" descr="VCT Infograph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45" b="27440"/>
          <a:stretch/>
        </p:blipFill>
        <p:spPr bwMode="auto">
          <a:xfrm>
            <a:off x="8327244" y="3956811"/>
            <a:ext cx="435756" cy="5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71818" b="27901"/>
          <a:stretch/>
        </p:blipFill>
        <p:spPr>
          <a:xfrm>
            <a:off x="4983722" y="4000947"/>
            <a:ext cx="561347" cy="472618"/>
          </a:xfrm>
          <a:prstGeom prst="rect">
            <a:avLst/>
          </a:prstGeom>
        </p:spPr>
      </p:pic>
      <p:pic>
        <p:nvPicPr>
          <p:cNvPr id="24" name="Picture 4" descr="Image result for condo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0" t="25903" r="20069" b="22430"/>
          <a:stretch/>
        </p:blipFill>
        <p:spPr bwMode="auto">
          <a:xfrm>
            <a:off x="5580187" y="4011052"/>
            <a:ext cx="519121" cy="48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HPIM07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8303" y="4197459"/>
            <a:ext cx="518854" cy="3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Image result for circumcision egypt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2"/>
          <a:stretch/>
        </p:blipFill>
        <p:spPr bwMode="auto">
          <a:xfrm>
            <a:off x="7317816" y="3874874"/>
            <a:ext cx="450941" cy="64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Image result for sexually transmitted diseas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26" y="3832219"/>
            <a:ext cx="472098" cy="6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/>
          <a:srcRect l="13879" t="16324" r="11121" b="2425"/>
          <a:stretch/>
        </p:blipFill>
        <p:spPr>
          <a:xfrm>
            <a:off x="6691414" y="4089394"/>
            <a:ext cx="569713" cy="4114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3718" y="248534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VS.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552" y="1304189"/>
            <a:ext cx="2949835" cy="20809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3082" y="1313550"/>
            <a:ext cx="2949835" cy="20809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86400" y="1733550"/>
            <a:ext cx="2840844" cy="1524000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PLACEBO</a:t>
            </a: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23888" y="1648623"/>
            <a:ext cx="5127527" cy="230832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The feeling was that the background package was both ethical and individually beneficial, but did little to alter the design, interpretability, or potential for success for a trial.</a:t>
            </a:r>
          </a:p>
          <a:p>
            <a:pPr algn="ctr"/>
            <a:endParaRPr lang="en-US" i="1" dirty="0"/>
          </a:p>
          <a:p>
            <a:pPr algn="ctr"/>
            <a:r>
              <a:rPr lang="en-US" i="1" dirty="0"/>
              <a:t>Thus, the prevention benefits of </a:t>
            </a:r>
            <a:r>
              <a:rPr lang="en-US" i="1" dirty="0" smtClean="0"/>
              <a:t>the new prevention tool were </a:t>
            </a:r>
            <a:r>
              <a:rPr lang="en-US" i="1" dirty="0"/>
              <a:t>over and above those of standard-of-care prevention </a:t>
            </a:r>
            <a:r>
              <a:rPr lang="en-US" i="1" dirty="0" smtClean="0"/>
              <a:t>services.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4384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And then …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pic>
        <p:nvPicPr>
          <p:cNvPr id="7" name="Picture 2" descr="Image result for PrE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9473"/>
          <a:stretch/>
        </p:blipFill>
        <p:spPr bwMode="auto">
          <a:xfrm>
            <a:off x="1447800" y="1504950"/>
            <a:ext cx="2743200" cy="272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502748"/>
            <a:ext cx="2714625" cy="2714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0" y="742950"/>
            <a:ext cx="3993859" cy="386524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282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Highly active HIV prevention works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228600" y="1686365"/>
            <a:ext cx="5715000" cy="22159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ART and PrEP both effectively eliminate HIV risk at the individual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Scale-up of ART and PrEP </a:t>
            </a:r>
            <a:r>
              <a:rPr lang="en-US" sz="1200" dirty="0" smtClean="0">
                <a:latin typeface="+mn-lt"/>
              </a:rPr>
              <a:t>(along with other prevention activities)</a:t>
            </a:r>
            <a:r>
              <a:rPr lang="en-US" dirty="0" smtClean="0">
                <a:latin typeface="+mn-lt"/>
              </a:rPr>
              <a:t> in some settings has led to marked reductions in population-level HIV transmission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London, San Francisco, Seattle, Sydney </a:t>
            </a:r>
            <a:r>
              <a:rPr lang="en-US" sz="1200" dirty="0" smtClean="0"/>
              <a:t>(</a:t>
            </a:r>
            <a:r>
              <a:rPr lang="en-US" sz="1200" dirty="0"/>
              <a:t>notably resource-rich, male, cis, </a:t>
            </a:r>
            <a:r>
              <a:rPr lang="en-US" sz="1200"/>
              <a:t>white</a:t>
            </a:r>
            <a:r>
              <a:rPr lang="en-US" sz="1200" smtClean="0"/>
              <a:t>)</a:t>
            </a:r>
            <a:endParaRPr lang="en-US" sz="1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723139" y="-1102315"/>
              <a:ext cx="456840" cy="552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00099" y="-1124275"/>
                <a:ext cx="501840" cy="59652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Picture 2" descr="Image result for PrEP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9473"/>
          <a:stretch/>
        </p:blipFill>
        <p:spPr bwMode="auto">
          <a:xfrm>
            <a:off x="7751939" y="1310579"/>
            <a:ext cx="1161858" cy="11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0800" y="1298940"/>
            <a:ext cx="1188423" cy="118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… except there are big gaps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194635" y="1123950"/>
            <a:ext cx="6206165" cy="44319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US" i="1" dirty="0" smtClean="0">
                <a:latin typeface="+mn-lt"/>
              </a:rPr>
              <a:t>Although ART coverage is higher than ever and PrEP numbers continue to increase: </a:t>
            </a:r>
          </a:p>
          <a:p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Many individuals still lack access and too many with access do not start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The gap between current use and targets is great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1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Discontinuation is relatively common across all populations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So far, the benefits of ART (and PrEP) delivery at scale have been uneven – with less benefit for cisgender women </a:t>
            </a:r>
            <a:r>
              <a:rPr lang="en-US" sz="1200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(including pregnant/lactating)</a:t>
            </a:r>
            <a:r>
              <a:rPr lang="en-US" dirty="0" smtClean="0">
                <a:solidFill>
                  <a:srgbClr val="000000"/>
                </a:solidFill>
                <a:latin typeface="+mn-lt"/>
                <a:ea typeface="+mj-ea"/>
                <a:cs typeface="+mj-cs"/>
                <a:sym typeface="Helvetica"/>
              </a:rPr>
              <a:t>, transgender &amp; younger people, those in resource-poor settings, and others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723139" y="-1102315"/>
              <a:ext cx="456840" cy="552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00099" y="-1124275"/>
                <a:ext cx="501840" cy="59652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2" descr="Image result for PrEP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29473"/>
          <a:stretch/>
        </p:blipFill>
        <p:spPr bwMode="auto">
          <a:xfrm>
            <a:off x="7751939" y="3833366"/>
            <a:ext cx="1161858" cy="11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0800" y="3821727"/>
            <a:ext cx="1188423" cy="11884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8573" y="1498398"/>
            <a:ext cx="5526853" cy="291198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621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What to do? 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32118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“The era of placebo-controlled trials is over; it is impossible to do trials.”					- </a:t>
            </a:r>
            <a:r>
              <a:rPr lang="en-US" sz="2000" i="1" dirty="0" smtClean="0"/>
              <a:t>many people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657600" y="3181350"/>
            <a:ext cx="4578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“There have to be more PrEP options.”</a:t>
            </a:r>
          </a:p>
          <a:p>
            <a:r>
              <a:rPr lang="en-US" sz="2000" dirty="0" smtClean="0"/>
              <a:t>		- </a:t>
            </a:r>
            <a:r>
              <a:rPr lang="en-US" sz="2000" i="1" dirty="0" smtClean="0"/>
              <a:t>those same people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8718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1111250"/>
          </a:xfrm>
        </p:spPr>
        <p:txBody>
          <a:bodyPr/>
          <a:lstStyle/>
          <a:p>
            <a:r>
              <a:rPr lang="en-GB" altLang="en-US" sz="4000" dirty="0" smtClean="0">
                <a:solidFill>
                  <a:schemeClr val="accent2"/>
                </a:solidFill>
              </a:rPr>
              <a:t>Prevention research cannot slow</a:t>
            </a:r>
            <a:endParaRPr lang="en-US" altLang="en-US" sz="4000" i="1" dirty="0" smtClean="0">
              <a:solidFill>
                <a:schemeClr val="accent2"/>
              </a:solidFill>
            </a:endParaRPr>
          </a:p>
        </p:txBody>
      </p:sp>
      <p:sp>
        <p:nvSpPr>
          <p:cNvPr id="80899" name="Rectangle 5"/>
          <p:cNvSpPr>
            <a:spLocks noChangeArrowheads="1"/>
          </p:cNvSpPr>
          <p:nvPr/>
        </p:nvSpPr>
        <p:spPr bwMode="auto">
          <a:xfrm flipV="1">
            <a:off x="0" y="1047750"/>
            <a:ext cx="9144000" cy="571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45791" dir="3378596" algn="ctr" rotWithShape="0">
              <a:srgbClr val="3F000B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</p:txBody>
      </p:sp>
      <p:pic>
        <p:nvPicPr>
          <p:cNvPr id="3074" name="Picture 2" descr="Injectable CAB 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91" y="2873613"/>
            <a:ext cx="1146175" cy="106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320350" y="3028950"/>
            <a:ext cx="751700" cy="569242"/>
            <a:chOff x="9630807" y="1487922"/>
            <a:chExt cx="751700" cy="569242"/>
          </a:xfrm>
        </p:grpSpPr>
        <p:sp>
          <p:nvSpPr>
            <p:cNvPr id="33" name="Line"/>
            <p:cNvSpPr/>
            <p:nvPr/>
          </p:nvSpPr>
          <p:spPr>
            <a:xfrm>
              <a:off x="9687723" y="1487922"/>
              <a:ext cx="278644" cy="208820"/>
            </a:xfrm>
            <a:prstGeom prst="line">
              <a:avLst/>
            </a:prstGeom>
            <a:noFill/>
            <a:ln w="50800" cap="flat">
              <a:solidFill>
                <a:srgbClr val="FF0000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  <p:sp>
          <p:nvSpPr>
            <p:cNvPr id="34" name="Line"/>
            <p:cNvSpPr/>
            <p:nvPr/>
          </p:nvSpPr>
          <p:spPr>
            <a:xfrm flipH="1">
              <a:off x="10049384" y="1487922"/>
              <a:ext cx="278644" cy="208820"/>
            </a:xfrm>
            <a:prstGeom prst="line">
              <a:avLst/>
            </a:prstGeom>
            <a:noFill/>
            <a:ln w="50800" cap="flat">
              <a:solidFill>
                <a:srgbClr val="FF0000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  <p:sp>
          <p:nvSpPr>
            <p:cNvPr id="35" name="Line"/>
            <p:cNvSpPr/>
            <p:nvPr/>
          </p:nvSpPr>
          <p:spPr>
            <a:xfrm flipH="1">
              <a:off x="9959180" y="1681114"/>
              <a:ext cx="1" cy="376050"/>
            </a:xfrm>
            <a:prstGeom prst="line">
              <a:avLst/>
            </a:prstGeom>
            <a:noFill/>
            <a:ln w="50800" cap="flat">
              <a:solidFill>
                <a:srgbClr val="FF0000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  <p:sp>
          <p:nvSpPr>
            <p:cNvPr id="36" name="Line"/>
            <p:cNvSpPr/>
            <p:nvPr/>
          </p:nvSpPr>
          <p:spPr>
            <a:xfrm flipH="1">
              <a:off x="10054718" y="1681114"/>
              <a:ext cx="1" cy="376050"/>
            </a:xfrm>
            <a:prstGeom prst="line">
              <a:avLst/>
            </a:prstGeom>
            <a:noFill/>
            <a:ln w="50800" cap="flat">
              <a:solidFill>
                <a:srgbClr val="FF0000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  <p:sp>
          <p:nvSpPr>
            <p:cNvPr id="37" name="Line"/>
            <p:cNvSpPr/>
            <p:nvPr/>
          </p:nvSpPr>
          <p:spPr>
            <a:xfrm>
              <a:off x="9630807" y="1522027"/>
              <a:ext cx="260431" cy="195171"/>
            </a:xfrm>
            <a:prstGeom prst="line">
              <a:avLst/>
            </a:prstGeom>
            <a:noFill/>
            <a:ln w="50800" cap="flat">
              <a:solidFill>
                <a:srgbClr val="F79646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  <p:sp>
          <p:nvSpPr>
            <p:cNvPr id="38" name="Line"/>
            <p:cNvSpPr/>
            <p:nvPr/>
          </p:nvSpPr>
          <p:spPr>
            <a:xfrm flipH="1">
              <a:off x="10123535" y="1522573"/>
              <a:ext cx="258972" cy="194078"/>
            </a:xfrm>
            <a:prstGeom prst="line">
              <a:avLst/>
            </a:prstGeom>
            <a:noFill/>
            <a:ln w="50800" cap="flat">
              <a:solidFill>
                <a:srgbClr val="F79646"/>
              </a:solidFill>
              <a:prstDash val="solid"/>
              <a:miter lim="400000"/>
            </a:ln>
            <a:effectLst/>
          </p:spPr>
          <p:txBody>
            <a:bodyPr wrap="square" lIns="27093" tIns="27093" rIns="27093" bIns="27093" numCol="1" anchor="ctr">
              <a:noAutofit/>
            </a:bodyPr>
            <a:lstStyle/>
            <a:p>
              <a:pPr defTabSz="587022">
                <a:defRPr sz="220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pPr>
              <a:endParaRPr sz="2200"/>
            </a:p>
          </p:txBody>
        </p:sp>
      </p:grpSp>
      <p:pic>
        <p:nvPicPr>
          <p:cNvPr id="3076" name="Picture 4" descr="Image result for descov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9" t="27265" r="19192" b="24250"/>
          <a:stretch/>
        </p:blipFill>
        <p:spPr bwMode="auto">
          <a:xfrm>
            <a:off x="1390778" y="2794117"/>
            <a:ext cx="838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690" y="3522535"/>
            <a:ext cx="877549" cy="981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64" y="2817071"/>
            <a:ext cx="996382" cy="1163718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314115" y="1651170"/>
            <a:ext cx="2895599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Alternatives for delivery of </a:t>
            </a:r>
            <a:r>
              <a:rPr lang="en-US" sz="2000" dirty="0" err="1" smtClean="0">
                <a:latin typeface="+mn-lt"/>
              </a:rPr>
              <a:t>antiretrovirals</a:t>
            </a:r>
            <a:r>
              <a:rPr lang="en-US" sz="2000" dirty="0" smtClean="0">
                <a:latin typeface="+mn-lt"/>
              </a:rPr>
              <a:t> as PrEP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6248401" y="1632120"/>
            <a:ext cx="2895599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New biologic agents as PrEP (and as prelude to vaccines of the future)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D8212D-8C78-4574-A7B9-3FEBA7D93D25}"/>
              </a:ext>
            </a:extLst>
          </p:cNvPr>
          <p:cNvSpPr txBox="1"/>
          <p:nvPr/>
        </p:nvSpPr>
        <p:spPr>
          <a:xfrm>
            <a:off x="3281258" y="1701688"/>
            <a:ext cx="2895599" cy="7078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Large studies of candidate HIV vaccines</a:t>
            </a:r>
          </a:p>
        </p:txBody>
      </p:sp>
      <p:pic>
        <p:nvPicPr>
          <p:cNvPr id="99" name="Picture 6" descr="http://medgeo.net/wp-content/uploads/2009/05/contraceptive-impla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01" y="4080252"/>
            <a:ext cx="896164" cy="89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7" t="6747" r="6256" b="3729"/>
          <a:stretch>
            <a:fillRect/>
          </a:stretch>
        </p:blipFill>
        <p:spPr bwMode="auto">
          <a:xfrm>
            <a:off x="1412515" y="4080253"/>
            <a:ext cx="816464" cy="89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37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Blank/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4_Blank/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3_Default Design">
  <a:themeElements>
    <a:clrScheme name="Fred Hutch 1">
      <a:dk1>
        <a:srgbClr val="1C3B61"/>
      </a:dk1>
      <a:lt1>
        <a:srgbClr val="89C348"/>
      </a:lt1>
      <a:dk2>
        <a:srgbClr val="207C7E"/>
      </a:dk2>
      <a:lt2>
        <a:srgbClr val="E6E6E6"/>
      </a:lt2>
      <a:accent1>
        <a:srgbClr val="39B6B9"/>
      </a:accent1>
      <a:accent2>
        <a:srgbClr val="89C348"/>
      </a:accent2>
      <a:accent3>
        <a:srgbClr val="FFFFFF"/>
      </a:accent3>
      <a:accent4>
        <a:srgbClr val="000000"/>
      </a:accent4>
      <a:accent5>
        <a:srgbClr val="FFFFFF"/>
      </a:accent5>
      <a:accent6>
        <a:srgbClr val="FFFFFF"/>
      </a:accent6>
      <a:hlink>
        <a:srgbClr val="207C7E"/>
      </a:hlink>
      <a:folHlink>
        <a:srgbClr val="39B6B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5BABEB"/>
        </a:accent1>
        <a:accent2>
          <a:srgbClr val="F9D880"/>
        </a:accent2>
        <a:accent3>
          <a:srgbClr val="FFFFFF"/>
        </a:accent3>
        <a:accent4>
          <a:srgbClr val="000000"/>
        </a:accent4>
        <a:accent5>
          <a:srgbClr val="B5D2F3"/>
        </a:accent5>
        <a:accent6>
          <a:srgbClr val="E2C473"/>
        </a:accent6>
        <a:hlink>
          <a:srgbClr val="B7B6BA"/>
        </a:hlink>
        <a:folHlink>
          <a:srgbClr val="CDE6F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Default Design">
  <a:themeElements>
    <a:clrScheme name="Fred Hutch 1">
      <a:dk1>
        <a:srgbClr val="1C3B61"/>
      </a:dk1>
      <a:lt1>
        <a:srgbClr val="89C348"/>
      </a:lt1>
      <a:dk2>
        <a:srgbClr val="207C7E"/>
      </a:dk2>
      <a:lt2>
        <a:srgbClr val="E6E6E6"/>
      </a:lt2>
      <a:accent1>
        <a:srgbClr val="39B6B9"/>
      </a:accent1>
      <a:accent2>
        <a:srgbClr val="89C348"/>
      </a:accent2>
      <a:accent3>
        <a:srgbClr val="FFFFFF"/>
      </a:accent3>
      <a:accent4>
        <a:srgbClr val="000000"/>
      </a:accent4>
      <a:accent5>
        <a:srgbClr val="FFFFFF"/>
      </a:accent5>
      <a:accent6>
        <a:srgbClr val="FFFFFF"/>
      </a:accent6>
      <a:hlink>
        <a:srgbClr val="207C7E"/>
      </a:hlink>
      <a:folHlink>
        <a:srgbClr val="39B6B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8F8F8"/>
        </a:dk2>
        <a:lt2>
          <a:srgbClr val="C0C0C0"/>
        </a:lt2>
        <a:accent1>
          <a:srgbClr val="5BABEB"/>
        </a:accent1>
        <a:accent2>
          <a:srgbClr val="F9D880"/>
        </a:accent2>
        <a:accent3>
          <a:srgbClr val="FFFFFF"/>
        </a:accent3>
        <a:accent4>
          <a:srgbClr val="000000"/>
        </a:accent4>
        <a:accent5>
          <a:srgbClr val="B5D2F3"/>
        </a:accent5>
        <a:accent6>
          <a:srgbClr val="E2C473"/>
        </a:accent6>
        <a:hlink>
          <a:srgbClr val="B7B6BA"/>
        </a:hlink>
        <a:folHlink>
          <a:srgbClr val="CDE6F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/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PT Template 11032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ellors-Template">
  <a:themeElements>
    <a:clrScheme name="Mellors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ED38E"/>
      </a:accent3>
      <a:accent4>
        <a:srgbClr val="C43330"/>
      </a:accent4>
      <a:accent5>
        <a:srgbClr val="DB9D2B"/>
      </a:accent5>
      <a:accent6>
        <a:srgbClr val="682BDB"/>
      </a:accent6>
      <a:hlink>
        <a:srgbClr val="0CB4D1"/>
      </a:hlink>
      <a:folHlink>
        <a:srgbClr val="95D129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Mellors-Template">
  <a:themeElements>
    <a:clrScheme name="Mellors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ED38E"/>
      </a:accent3>
      <a:accent4>
        <a:srgbClr val="C43330"/>
      </a:accent4>
      <a:accent5>
        <a:srgbClr val="DB9D2B"/>
      </a:accent5>
      <a:accent6>
        <a:srgbClr val="682BDB"/>
      </a:accent6>
      <a:hlink>
        <a:srgbClr val="0CB4D1"/>
      </a:hlink>
      <a:folHlink>
        <a:srgbClr val="95D129"/>
      </a:folHlink>
    </a:clrScheme>
    <a:fontScheme name="3_Mellors-Templat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ellor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ellor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ellor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ellor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ellor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ellor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ellor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Blank/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Mellors-Template">
  <a:themeElements>
    <a:clrScheme name="Mellors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ED38E"/>
      </a:accent3>
      <a:accent4>
        <a:srgbClr val="C43330"/>
      </a:accent4>
      <a:accent5>
        <a:srgbClr val="DB9D2B"/>
      </a:accent5>
      <a:accent6>
        <a:srgbClr val="682BDB"/>
      </a:accent6>
      <a:hlink>
        <a:srgbClr val="0CB4D1"/>
      </a:hlink>
      <a:folHlink>
        <a:srgbClr val="95D129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Blank/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97212</TotalTime>
  <Words>1357</Words>
  <Application>Microsoft Office PowerPoint</Application>
  <PresentationFormat>On-screen Show (16:9)</PresentationFormat>
  <Paragraphs>146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17</vt:i4>
      </vt:variant>
    </vt:vector>
  </HeadingPairs>
  <TitlesOfParts>
    <vt:vector size="41" baseType="lpstr">
      <vt:lpstr>MS PGothic</vt:lpstr>
      <vt:lpstr>MS PGothic</vt:lpstr>
      <vt:lpstr>Arial</vt:lpstr>
      <vt:lpstr>Calibri</vt:lpstr>
      <vt:lpstr>Garamond</vt:lpstr>
      <vt:lpstr>Helvetica</vt:lpstr>
      <vt:lpstr>Helvetica Light</vt:lpstr>
      <vt:lpstr>Lucida Grande</vt:lpstr>
      <vt:lpstr>Times New Roman</vt:lpstr>
      <vt:lpstr>Verdana</vt:lpstr>
      <vt:lpstr>Wingdings</vt:lpstr>
      <vt:lpstr>ヒラギノ角ゴ Pro W3</vt:lpstr>
      <vt:lpstr>Blank/No Logo</vt:lpstr>
      <vt:lpstr>1_Blank/No Logo</vt:lpstr>
      <vt:lpstr>PPT Template 110322</vt:lpstr>
      <vt:lpstr>6_Default Design</vt:lpstr>
      <vt:lpstr>Mellors-Template</vt:lpstr>
      <vt:lpstr>3_Mellors-Template</vt:lpstr>
      <vt:lpstr>2_Blank/No Logo</vt:lpstr>
      <vt:lpstr>1_Mellors-Template</vt:lpstr>
      <vt:lpstr>3_Blank/No Logo</vt:lpstr>
      <vt:lpstr>4_Blank/No Logo</vt:lpstr>
      <vt:lpstr>3_Default Design</vt:lpstr>
      <vt:lpstr>4_Default Design</vt:lpstr>
      <vt:lpstr>   </vt:lpstr>
      <vt:lpstr>   </vt:lpstr>
      <vt:lpstr>The brief history of HIV prevention</vt:lpstr>
      <vt:lpstr>Standard of prevention, pre-PrEP/ART</vt:lpstr>
      <vt:lpstr>And then …</vt:lpstr>
      <vt:lpstr>Highly active HIV prevention works</vt:lpstr>
      <vt:lpstr>… except there are big gaps</vt:lpstr>
      <vt:lpstr>What to do? </vt:lpstr>
      <vt:lpstr>Prevention research cannot slow</vt:lpstr>
      <vt:lpstr>Design of current &amp; future trials</vt:lpstr>
      <vt:lpstr>Evolving prevention trials:  PrEP as part of standard prevention package</vt:lpstr>
      <vt:lpstr>Evolving prevention trials:  PrEP as active comparator</vt:lpstr>
      <vt:lpstr>Evolving prevention trials:  trials among those for whom PrEP is not for them</vt:lpstr>
      <vt:lpstr>Evolving prevention trials:  counterfactual/surveillance/epidemiologic comparisons</vt:lpstr>
      <vt:lpstr>Practical example: ECHO</vt:lpstr>
      <vt:lpstr>PrEP access and provision</vt:lpstr>
      <vt:lpstr>Wrap up thoughts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Jared Baeten</dc:creator>
  <cp:lastModifiedBy>Jared Baeten</cp:lastModifiedBy>
  <cp:revision>1508</cp:revision>
  <dcterms:created xsi:type="dcterms:W3CDTF">2007-05-08T15:27:13Z</dcterms:created>
  <dcterms:modified xsi:type="dcterms:W3CDTF">2019-11-20T11:09:15Z</dcterms:modified>
</cp:coreProperties>
</file>